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4" r:id="rId1"/>
  </p:sldMasterIdLst>
  <p:notesMasterIdLst>
    <p:notesMasterId r:id="rId14"/>
  </p:notesMasterIdLst>
  <p:sldIdLst>
    <p:sldId id="258" r:id="rId2"/>
    <p:sldId id="312" r:id="rId3"/>
    <p:sldId id="321" r:id="rId4"/>
    <p:sldId id="313" r:id="rId5"/>
    <p:sldId id="314" r:id="rId6"/>
    <p:sldId id="315" r:id="rId7"/>
    <p:sldId id="322" r:id="rId8"/>
    <p:sldId id="318" r:id="rId9"/>
    <p:sldId id="316" r:id="rId10"/>
    <p:sldId id="319" r:id="rId11"/>
    <p:sldId id="320" r:id="rId12"/>
    <p:sldId id="31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576" autoAdjust="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18A1FF-868A-4C9B-85A0-7AA7BEB82891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18EA33-282B-463C-AB3C-57E58494997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029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0FC8EF-D07C-4E3F-A305-750737A6822B}" type="datetimeFigureOut">
              <a:rPr lang="en-US" smtClean="0"/>
              <a:pPr/>
              <a:t>11/14/2013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61651-4986-4F5D-8648-E42B4790B9D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609600"/>
            <a:ext cx="8153400" cy="3733800"/>
          </a:xfrm>
        </p:spPr>
        <p:txBody>
          <a:bodyPr/>
          <a:lstStyle/>
          <a:p>
            <a:r>
              <a:rPr lang="en-US" b="1" dirty="0" smtClean="0"/>
              <a:t>Reaching the Public: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sz="3600" b="1" dirty="0" smtClean="0"/>
              <a:t>Taking Science </a:t>
            </a:r>
            <a:r>
              <a:rPr lang="en-US" sz="3600" b="1" dirty="0"/>
              <a:t>D</a:t>
            </a:r>
            <a:r>
              <a:rPr lang="en-US" sz="3600" b="1" dirty="0" smtClean="0"/>
              <a:t>irectly to the Public through Books, Op-eds, and Public </a:t>
            </a:r>
            <a:r>
              <a:rPr lang="en-US" sz="3600" b="1" dirty="0"/>
              <a:t>A</a:t>
            </a:r>
            <a:r>
              <a:rPr lang="en-US" sz="3600" b="1" dirty="0" smtClean="0"/>
              <a:t>ppearances</a:t>
            </a:r>
            <a:endParaRPr lang="en-US" sz="3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28600" y="4419600"/>
            <a:ext cx="8686800" cy="1981200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Leah </a:t>
            </a:r>
            <a:r>
              <a:rPr lang="en-US" dirty="0" smtClean="0">
                <a:solidFill>
                  <a:schemeClr val="tx1"/>
                </a:solidFill>
              </a:rPr>
              <a:t>Ceccarelli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nSCI</a:t>
            </a:r>
            <a:r>
              <a:rPr lang="en-US" dirty="0" smtClean="0">
                <a:solidFill>
                  <a:schemeClr val="tx1"/>
                </a:solidFill>
              </a:rPr>
              <a:t> Conference, Journals and Science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November 14, 2013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438400"/>
            <a:ext cx="5562600" cy="42672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i="1" dirty="0" smtClean="0"/>
              <a:t>litotes</a:t>
            </a:r>
            <a:r>
              <a:rPr lang="en-US" dirty="0" smtClean="0"/>
              <a:t>: a figure of speech that works as an understatement, usually by affirming the negation of its opposite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E.g., “not bad,” “not unwelcome,”</a:t>
            </a:r>
          </a:p>
          <a:p>
            <a:pPr marL="0" indent="0">
              <a:buNone/>
            </a:pPr>
            <a:r>
              <a:rPr lang="en-US" dirty="0" smtClean="0"/>
              <a:t>“not untrue,” or “not scientifically invalid”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905000" y="228600"/>
            <a:ext cx="6858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Ron Von Burg, “Decades Away or </a:t>
            </a:r>
            <a:r>
              <a:rPr lang="en-US" sz="2800" b="1" i="1" dirty="0" smtClean="0"/>
              <a:t>The Day After Tomorrow?</a:t>
            </a:r>
            <a:r>
              <a:rPr lang="en-US" sz="2800" b="1" dirty="0" smtClean="0"/>
              <a:t>: Rhetoric, Film, and the Global Warming Debate, </a:t>
            </a:r>
            <a:r>
              <a:rPr lang="en-US" sz="2800" b="1" i="1" dirty="0" smtClean="0"/>
              <a:t>Critical Studies in Media Communication</a:t>
            </a:r>
            <a:r>
              <a:rPr lang="en-US" sz="2800" b="1" dirty="0" smtClean="0"/>
              <a:t> 29.1 (2012), 7-26.</a:t>
            </a:r>
            <a:endParaRPr lang="en-US" sz="2800" b="1" dirty="0"/>
          </a:p>
        </p:txBody>
      </p:sp>
      <p:pic>
        <p:nvPicPr>
          <p:cNvPr id="4098" name="Picture 2" descr="http://inside.wfu.edu/files/2013/05/100x100.20120808.vonburg658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55982" y="361747"/>
            <a:ext cx="1549587" cy="1549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http://ia.media-imdb.com/images/M/MV5BMTU1NTA3NzMwOV5BMl5BanBnXkFtZTcwNzEzMTEzMw@@._V1_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400800" y="2743200"/>
            <a:ext cx="2486025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26274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743200"/>
            <a:ext cx="8229600" cy="3382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metastasis</a:t>
            </a:r>
            <a:r>
              <a:rPr lang="en-US" dirty="0" smtClean="0"/>
              <a:t>: denying and turning back on your opponents the charges that have been directed against you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E.g., countering </a:t>
            </a:r>
            <a:r>
              <a:rPr lang="en-US" dirty="0" err="1" smtClean="0"/>
              <a:t>manufactroversy</a:t>
            </a:r>
            <a:r>
              <a:rPr lang="en-US" dirty="0" smtClean="0"/>
              <a:t> with fairness claims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04800" y="520005"/>
            <a:ext cx="8458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Leah Ceccarelli, “Manufactured Scientific Controversy: Science, Rhetoric, and Public Debate,” </a:t>
            </a:r>
            <a:r>
              <a:rPr lang="en-US" sz="2800" b="1" i="1" dirty="0" smtClean="0"/>
              <a:t>Rhetoric &amp; Public Affairs</a:t>
            </a:r>
            <a:r>
              <a:rPr lang="en-US" sz="2800" b="1" dirty="0" smtClean="0"/>
              <a:t> 14.2 (2011), 195-228.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05125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 careful about the use of </a:t>
            </a:r>
            <a:r>
              <a:rPr lang="en-US" b="1" dirty="0" smtClean="0"/>
              <a:t>hedges</a:t>
            </a:r>
            <a:r>
              <a:rPr lang="en-US" dirty="0" smtClean="0"/>
              <a:t> in public discourse.</a:t>
            </a:r>
          </a:p>
          <a:p>
            <a:r>
              <a:rPr lang="en-US" dirty="0" smtClean="0"/>
              <a:t>Resist the urge to offer </a:t>
            </a:r>
            <a:r>
              <a:rPr lang="en-US" b="1" dirty="0" smtClean="0"/>
              <a:t>hyperbolic</a:t>
            </a:r>
            <a:r>
              <a:rPr lang="en-US" dirty="0" smtClean="0"/>
              <a:t> significance claims in public reports.</a:t>
            </a:r>
          </a:p>
          <a:p>
            <a:r>
              <a:rPr lang="en-US" dirty="0" smtClean="0"/>
              <a:t>Think carefully about the </a:t>
            </a:r>
            <a:r>
              <a:rPr lang="en-US" b="1" dirty="0" smtClean="0"/>
              <a:t>metaphors</a:t>
            </a:r>
            <a:r>
              <a:rPr lang="en-US" dirty="0" smtClean="0"/>
              <a:t> you use in public communication.</a:t>
            </a:r>
          </a:p>
          <a:p>
            <a:r>
              <a:rPr lang="en-US" dirty="0" smtClean="0"/>
              <a:t>When responding to critics, use rhetorical strategies like </a:t>
            </a:r>
            <a:r>
              <a:rPr lang="en-US" b="1" dirty="0" smtClean="0"/>
              <a:t>litotes</a:t>
            </a:r>
            <a:r>
              <a:rPr lang="en-US" dirty="0" smtClean="0"/>
              <a:t> and </a:t>
            </a:r>
            <a:r>
              <a:rPr lang="en-US" b="1" dirty="0" smtClean="0"/>
              <a:t>metastasis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8168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Rhetoric of 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382000" cy="2133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/>
              <a:t>The application of concepts developed in the humanities to analyze and evaluate the persuasive communication of scientists</a:t>
            </a:r>
          </a:p>
        </p:txBody>
      </p:sp>
      <p:pic>
        <p:nvPicPr>
          <p:cNvPr id="6146" name="Picture 2" descr="http://img1.imagesbn.com/p/9780226099064_p0_v1_s260x420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876800" y="3805135"/>
            <a:ext cx="1606550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The Rhetoric of Scienc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3810000"/>
            <a:ext cx="1575048" cy="2409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ecx.images-amazon.com/images/I/41VfXE9R32L._AA160_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438400" y="3805135"/>
            <a:ext cx="2409824" cy="2409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4" name="Picture 10" descr="Rhetorical Figures in Science (Paperback) ~ Jeanne Fahnestock (A... Cover Art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34200" y="3810000"/>
            <a:ext cx="16256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11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874837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Terms of art to be introduced: </a:t>
            </a:r>
          </a:p>
          <a:p>
            <a:pPr marL="0" indent="0">
              <a:buNone/>
            </a:pPr>
            <a:r>
              <a:rPr lang="en-US" i="1" dirty="0" smtClean="0"/>
              <a:t>hedges, hyperbole, metaphor, litotes, metastasis</a:t>
            </a:r>
          </a:p>
          <a:p>
            <a:endParaRPr lang="en-US" i="1" dirty="0" smtClean="0"/>
          </a:p>
          <a:p>
            <a:r>
              <a:rPr lang="en-US" dirty="0" smtClean="0"/>
              <a:t>Cautionary Tales</a:t>
            </a:r>
          </a:p>
          <a:p>
            <a:r>
              <a:rPr lang="en-US" dirty="0" smtClean="0"/>
              <a:t>Exemplary Cases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599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3017837"/>
            <a:ext cx="8229600" cy="3001963"/>
          </a:xfrm>
        </p:spPr>
        <p:txBody>
          <a:bodyPr/>
          <a:lstStyle/>
          <a:p>
            <a:pPr marL="0" indent="0">
              <a:buNone/>
            </a:pPr>
            <a:r>
              <a:rPr lang="en-US" b="1" i="1" dirty="0" smtClean="0"/>
              <a:t>hedge</a:t>
            </a:r>
            <a:r>
              <a:rPr lang="en-US" dirty="0" smtClean="0"/>
              <a:t>: a word or arrangement of words that limits or qualifies a statement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E.g., “may” “possible” “some” (Wakefield </a:t>
            </a:r>
            <a:r>
              <a:rPr lang="en-US" dirty="0"/>
              <a:t>et al</a:t>
            </a:r>
            <a:r>
              <a:rPr lang="en-US" dirty="0" smtClean="0"/>
              <a:t>., </a:t>
            </a:r>
            <a:r>
              <a:rPr lang="en-US" i="1" dirty="0" smtClean="0"/>
              <a:t>The Lancet, </a:t>
            </a:r>
            <a:r>
              <a:rPr lang="en-US" dirty="0" smtClean="0"/>
              <a:t>1992</a:t>
            </a:r>
            <a:r>
              <a:rPr lang="en-US" dirty="0"/>
              <a:t>)</a:t>
            </a:r>
            <a:endParaRPr lang="en-US" dirty="0" smtClean="0"/>
          </a:p>
        </p:txBody>
      </p:sp>
      <p:pic>
        <p:nvPicPr>
          <p:cNvPr id="1026" name="Picture 2" descr="http://www.com.washington.edu/grads/public/image/displayimage.castle?id=101&amp;w=200&amp;h=20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44223" y="304799"/>
            <a:ext cx="1728770" cy="21705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1905000" y="228600"/>
            <a:ext cx="68580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Lauren</a:t>
            </a:r>
            <a:r>
              <a:rPr lang="en-US" sz="2800" b="1" dirty="0"/>
              <a:t> Archer</a:t>
            </a:r>
            <a:r>
              <a:rPr lang="en-US" sz="2800" b="1" dirty="0" smtClean="0"/>
              <a:t>, </a:t>
            </a:r>
            <a:r>
              <a:rPr lang="en-US" sz="2800" b="1" dirty="0"/>
              <a:t>“Harms of Hedging in Scientific Discourse: Andrew Wakefield and the Origins of the Autism Vaccine </a:t>
            </a:r>
            <a:r>
              <a:rPr lang="en-US" sz="2800" b="1" dirty="0" smtClean="0"/>
              <a:t>Controversy,” </a:t>
            </a:r>
            <a:r>
              <a:rPr lang="en-US" sz="2800" b="1" i="1" dirty="0"/>
              <a:t>Technical Communication </a:t>
            </a:r>
            <a:r>
              <a:rPr lang="en-US" sz="2800" b="1" i="1" dirty="0" smtClean="0"/>
              <a:t>Quarterly</a:t>
            </a:r>
            <a:r>
              <a:rPr lang="en-US" sz="2800" b="1" dirty="0" smtClean="0"/>
              <a:t>, in press.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54495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Wakefield Press Conference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“It </a:t>
            </a:r>
            <a:r>
              <a:rPr lang="en-US" dirty="0"/>
              <a:t>is our suspicion that there may </a:t>
            </a:r>
            <a:r>
              <a:rPr lang="en-US" dirty="0" smtClean="0"/>
              <a:t>well be [a genuine causal association between MMR and this syndrome] but </a:t>
            </a:r>
            <a:r>
              <a:rPr lang="en-US" dirty="0"/>
              <a:t>that is far from being a causal association that is </a:t>
            </a:r>
            <a:r>
              <a:rPr lang="en-US" b="1" dirty="0"/>
              <a:t>proven beyond </a:t>
            </a:r>
            <a:r>
              <a:rPr lang="en-US" b="1" dirty="0" smtClean="0"/>
              <a:t>doubt”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“as </a:t>
            </a:r>
            <a:r>
              <a:rPr lang="en-US" dirty="0"/>
              <a:t>yet we don’t </a:t>
            </a:r>
            <a:r>
              <a:rPr lang="en-US" dirty="0" smtClean="0"/>
              <a:t>know </a:t>
            </a:r>
            <a:r>
              <a:rPr lang="en-US" dirty="0"/>
              <a:t>but</a:t>
            </a:r>
            <a:r>
              <a:rPr lang="en-US" b="1" dirty="0"/>
              <a:t> there is no doubt </a:t>
            </a:r>
            <a:r>
              <a:rPr lang="en-US" dirty="0"/>
              <a:t>that if you give three viruses </a:t>
            </a:r>
            <a:r>
              <a:rPr lang="en-US" dirty="0" smtClean="0"/>
              <a:t>together, three </a:t>
            </a:r>
            <a:r>
              <a:rPr lang="en-US" dirty="0"/>
              <a:t>live viruses, then you potentially</a:t>
            </a:r>
            <a:r>
              <a:rPr lang="en-US" b="1" dirty="0"/>
              <a:t> </a:t>
            </a:r>
            <a:r>
              <a:rPr lang="en-US" dirty="0"/>
              <a:t>increase the risk of an adverse event </a:t>
            </a:r>
            <a:r>
              <a:rPr lang="en-US" dirty="0" smtClean="0"/>
              <a:t>occurring”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3831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276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i="1" dirty="0" smtClean="0"/>
              <a:t>hyperbole</a:t>
            </a:r>
            <a:r>
              <a:rPr lang="en-US" dirty="0" smtClean="0"/>
              <a:t>: intentional exaggeration for emphasis or effect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sz="1100" dirty="0" smtClean="0"/>
          </a:p>
          <a:p>
            <a:pPr marL="0" indent="0">
              <a:buNone/>
            </a:pPr>
            <a:r>
              <a:rPr lang="en-US" sz="2800" dirty="0" err="1" smtClean="0"/>
              <a:t>Franzen</a:t>
            </a:r>
            <a:r>
              <a:rPr lang="en-US" sz="2800" dirty="0" smtClean="0"/>
              <a:t> et al</a:t>
            </a:r>
            <a:r>
              <a:rPr lang="en-US" sz="2800" dirty="0"/>
              <a:t>, “Complete </a:t>
            </a:r>
            <a:r>
              <a:rPr lang="en-US" sz="2800" dirty="0" smtClean="0"/>
              <a:t>Primate </a:t>
            </a:r>
            <a:r>
              <a:rPr lang="en-US" sz="2800" dirty="0"/>
              <a:t>Skeleton from the Middle Eocene of </a:t>
            </a:r>
            <a:r>
              <a:rPr lang="en-US" sz="2800" dirty="0" err="1"/>
              <a:t>Messel</a:t>
            </a:r>
            <a:r>
              <a:rPr lang="en-US" sz="2800" dirty="0"/>
              <a:t> in Germany: Morphology and </a:t>
            </a:r>
            <a:r>
              <a:rPr lang="en-US" sz="2800" dirty="0" err="1" smtClean="0"/>
              <a:t>Paleobiology</a:t>
            </a:r>
            <a:r>
              <a:rPr lang="en-US" sz="2800" dirty="0" smtClean="0"/>
              <a:t>,” </a:t>
            </a:r>
            <a:r>
              <a:rPr lang="en-US" sz="2800" i="1" dirty="0" err="1" smtClean="0"/>
              <a:t>PLoS</a:t>
            </a:r>
            <a:r>
              <a:rPr lang="en-US" sz="2800" i="1" dirty="0" smtClean="0"/>
              <a:t> ONE, </a:t>
            </a:r>
            <a:r>
              <a:rPr lang="en-US" sz="2800" dirty="0" smtClean="0"/>
              <a:t>May 19, 2009.</a:t>
            </a:r>
          </a:p>
        </p:txBody>
      </p:sp>
      <p:pic>
        <p:nvPicPr>
          <p:cNvPr id="5" name="Picture 2" descr="http://www.aestheticsandculture.net/index.php/jac/article/viewFile/20350/29190/97630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18128" y="228600"/>
            <a:ext cx="178687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905000" y="228600"/>
            <a:ext cx="70866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Miles Coleman, “</a:t>
            </a:r>
            <a:r>
              <a:rPr lang="en-US" sz="2800" b="1" dirty="0" err="1" smtClean="0"/>
              <a:t>Darwinius</a:t>
            </a:r>
            <a:r>
              <a:rPr lang="en-US" sz="2800" b="1" dirty="0" smtClean="0"/>
              <a:t> </a:t>
            </a:r>
            <a:r>
              <a:rPr lang="en-US" sz="2800" b="1" dirty="0" err="1"/>
              <a:t>Hyperbolicus</a:t>
            </a:r>
            <a:r>
              <a:rPr lang="en-US" sz="2800" b="1" dirty="0"/>
              <a:t>: The </a:t>
            </a:r>
            <a:r>
              <a:rPr lang="en-US" sz="2800" b="1" dirty="0" smtClean="0"/>
              <a:t>Unconscious ‘Disconnects’ between </a:t>
            </a:r>
            <a:r>
              <a:rPr lang="en-US" sz="2800" b="1" dirty="0"/>
              <a:t>S</a:t>
            </a:r>
            <a:r>
              <a:rPr lang="en-US" sz="2800" b="1" dirty="0" smtClean="0"/>
              <a:t>cientific </a:t>
            </a:r>
            <a:r>
              <a:rPr lang="en-US" sz="2800" b="1" dirty="0"/>
              <a:t>C</a:t>
            </a:r>
            <a:r>
              <a:rPr lang="en-US" sz="2800" b="1" dirty="0" smtClean="0"/>
              <a:t>onsensus </a:t>
            </a:r>
            <a:r>
              <a:rPr lang="en-US" sz="2800" b="1" dirty="0"/>
              <a:t>and </a:t>
            </a:r>
            <a:r>
              <a:rPr lang="en-US" sz="2800" b="1" dirty="0" smtClean="0"/>
              <a:t>Exaggerations </a:t>
            </a:r>
            <a:r>
              <a:rPr lang="en-US" sz="2800" b="1" dirty="0"/>
              <a:t>of </a:t>
            </a:r>
            <a:r>
              <a:rPr lang="en-US" sz="2800" b="1" dirty="0" smtClean="0"/>
              <a:t>Scientific </a:t>
            </a:r>
            <a:r>
              <a:rPr lang="en-US" sz="2800" b="1" dirty="0"/>
              <a:t>S</a:t>
            </a:r>
            <a:r>
              <a:rPr lang="en-US" sz="2800" b="1" dirty="0" smtClean="0"/>
              <a:t>ignificance </a:t>
            </a:r>
            <a:r>
              <a:rPr lang="en-US" sz="2800" b="1" dirty="0"/>
              <a:t>(and </a:t>
            </a:r>
            <a:r>
              <a:rPr lang="en-US" sz="2800" b="1" dirty="0" smtClean="0"/>
              <a:t>Validity</a:t>
            </a:r>
            <a:r>
              <a:rPr lang="en-US" sz="2800" b="1" dirty="0"/>
              <a:t>) A</a:t>
            </a:r>
            <a:r>
              <a:rPr lang="en-US" sz="2800" b="1" dirty="0" smtClean="0"/>
              <a:t>midst </a:t>
            </a:r>
            <a:r>
              <a:rPr lang="en-US" sz="2800" b="1" dirty="0"/>
              <a:t>the Ida </a:t>
            </a:r>
            <a:r>
              <a:rPr lang="en-US" sz="2800" b="1" dirty="0" smtClean="0"/>
              <a:t>Controversy</a:t>
            </a:r>
            <a:r>
              <a:rPr lang="en-US" sz="2800" b="1" dirty="0"/>
              <a:t>,</a:t>
            </a:r>
            <a:r>
              <a:rPr lang="en-US" sz="2800" b="1" dirty="0" smtClean="0"/>
              <a:t>” </a:t>
            </a:r>
            <a:r>
              <a:rPr lang="en-US" sz="2800" b="1" i="1" dirty="0" smtClean="0"/>
              <a:t>National </a:t>
            </a:r>
            <a:r>
              <a:rPr lang="en-US" sz="2800" b="1" i="1" dirty="0"/>
              <a:t>Communication </a:t>
            </a:r>
            <a:r>
              <a:rPr lang="en-US" sz="2800" b="1" i="1" dirty="0" smtClean="0"/>
              <a:t>Association</a:t>
            </a:r>
            <a:r>
              <a:rPr lang="en-US" sz="2800" b="1" dirty="0" smtClean="0"/>
              <a:t>, Washington DC, Nov. 2013.</a:t>
            </a:r>
            <a:r>
              <a:rPr lang="en-US" sz="2800" dirty="0" smtClean="0"/>
              <a:t> 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1270898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200" name="Picture 8" descr="http://www.revealingthelink.com/img/homepage/carousel.jpg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066800" y="3424100"/>
            <a:ext cx="7153275" cy="328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http://bookreviewsbybobbie.files.wordpress.com/2009/05/the-link-by-colin-tudge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295400" y="228600"/>
            <a:ext cx="1937527" cy="2986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4" name="Picture 12" descr="http://www.bbcshop.com/content/ebiz/bbc/invt/bbcdvd3140/the_link_300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34000" y="207523"/>
            <a:ext cx="2209800" cy="31239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013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228601"/>
            <a:ext cx="5562600" cy="22097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Chapter 3: The Dangers of </a:t>
            </a:r>
            <a:r>
              <a:rPr lang="en-US" dirty="0" err="1" smtClean="0"/>
              <a:t>Bioprospecting</a:t>
            </a:r>
            <a:r>
              <a:rPr lang="en-US" dirty="0" smtClean="0"/>
              <a:t> on the Frontier: The Rhetoric of Edward O. Wilson’s Biodiversity Appeals</a:t>
            </a:r>
          </a:p>
        </p:txBody>
      </p:sp>
      <p:pic>
        <p:nvPicPr>
          <p:cNvPr id="3074" name="Picture 2" descr="On the Frontier of Science cove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702669" cy="4072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421681" y="4237732"/>
            <a:ext cx="1538638" cy="2298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15200" y="4105499"/>
            <a:ext cx="1676400" cy="2401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4" descr="wilson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5105400" y="2362200"/>
            <a:ext cx="1981200" cy="2286000"/>
          </a:xfrm>
          <a:prstGeom prst="rect">
            <a:avLst/>
          </a:prstGeom>
          <a:noFill/>
          <a:ln/>
        </p:spPr>
      </p:pic>
    </p:spTree>
    <p:extLst>
      <p:ext uri="{BB962C8B-B14F-4D97-AF65-F5344CB8AC3E}">
        <p14:creationId xmlns:p14="http://schemas.microsoft.com/office/powerpoint/2010/main" val="8435212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4200" y="228601"/>
            <a:ext cx="5562600" cy="2209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Chapter 4: </a:t>
            </a:r>
            <a:r>
              <a:rPr lang="en-US" dirty="0" err="1" smtClean="0"/>
              <a:t>Biocolonialism</a:t>
            </a:r>
            <a:r>
              <a:rPr lang="en-US" dirty="0" smtClean="0"/>
              <a:t> and Human Genomics Research: The Frontier Mapping Expedition of Francis Collins</a:t>
            </a:r>
          </a:p>
        </p:txBody>
      </p:sp>
      <p:pic>
        <p:nvPicPr>
          <p:cNvPr id="3074" name="Picture 2" descr="On the Frontier of Science cover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28600" y="381000"/>
            <a:ext cx="2702669" cy="40728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cecc\Documents\Dropbox\Work in Progress\Frontier metaphor\my talks papers and grant proposals\Utah\Clinton Collins Venter better pic2.jpg"/>
          <p:cNvPicPr>
            <a:picLocks noChangeAspect="1" noChangeArrowheads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943600" y="2349321"/>
            <a:ext cx="2768957" cy="2040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891"/>
          <a:stretch/>
        </p:blipFill>
        <p:spPr bwMode="auto">
          <a:xfrm>
            <a:off x="3116686" y="4280007"/>
            <a:ext cx="2674513" cy="24548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514912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480</Words>
  <Application>Microsoft Office PowerPoint</Application>
  <PresentationFormat>On-screen Show (4:3)</PresentationFormat>
  <Paragraphs>41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Reaching the Public:  Taking Science Directly to the Public through Books, Op-eds, and Public Appearances</vt:lpstr>
      <vt:lpstr>Rhetoric of Science</vt:lpstr>
      <vt:lpstr>Preview</vt:lpstr>
      <vt:lpstr>PowerPoint Presentation</vt:lpstr>
      <vt:lpstr>Wakefield Press Conference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2013-11-15T05:05:14Z</dcterms:created>
  <dcterms:modified xsi:type="dcterms:W3CDTF">2013-11-15T05:09:50Z</dcterms:modified>
</cp:coreProperties>
</file>