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97" r:id="rId2"/>
    <p:sldId id="497" r:id="rId3"/>
    <p:sldId id="521" r:id="rId4"/>
    <p:sldId id="523" r:id="rId5"/>
    <p:sldId id="500" r:id="rId6"/>
    <p:sldId id="501" r:id="rId7"/>
    <p:sldId id="522" r:id="rId8"/>
    <p:sldId id="502" r:id="rId9"/>
    <p:sldId id="508" r:id="rId10"/>
    <p:sldId id="503" r:id="rId11"/>
    <p:sldId id="504" r:id="rId12"/>
    <p:sldId id="505" r:id="rId13"/>
    <p:sldId id="524" r:id="rId14"/>
    <p:sldId id="525" r:id="rId15"/>
    <p:sldId id="519" r:id="rId16"/>
    <p:sldId id="496" r:id="rId17"/>
  </p:sldIdLst>
  <p:sldSz cx="9144000" cy="6858000" type="screen4x3"/>
  <p:notesSz cx="7315200" cy="96012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im Lavery" initials="JL" lastIdx="21" clrIdx="0"/>
  <p:cmAuthor id="1" name="Shane" initials="SKG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0000"/>
    <a:srgbClr val="00FF00"/>
    <a:srgbClr val="CE3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8" autoAdjust="0"/>
    <p:restoredTop sz="91557" autoAdjust="0"/>
  </p:normalViewPr>
  <p:slideViewPr>
    <p:cSldViewPr>
      <p:cViewPr>
        <p:scale>
          <a:sx n="66" d="100"/>
          <a:sy n="66" d="100"/>
        </p:scale>
        <p:origin x="-1446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F0BBF2-51D6-41FB-9CB2-74F15DBAD9A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70988752-7243-4980-B18B-EB0494507043}">
      <dgm:prSet phldrT="[Text]" custT="1"/>
      <dgm:spPr/>
      <dgm:t>
        <a:bodyPr/>
        <a:lstStyle/>
        <a:p>
          <a:r>
            <a:rPr lang="en-US" sz="1800" b="0" dirty="0" smtClean="0">
              <a:solidFill>
                <a:schemeClr val="accent2">
                  <a:lumMod val="75000"/>
                </a:schemeClr>
              </a:solidFill>
            </a:rPr>
            <a:t>collection</a:t>
          </a:r>
          <a:endParaRPr lang="en-CA" sz="1800" b="0" dirty="0">
            <a:solidFill>
              <a:schemeClr val="accent2">
                <a:lumMod val="75000"/>
              </a:schemeClr>
            </a:solidFill>
          </a:endParaRPr>
        </a:p>
      </dgm:t>
    </dgm:pt>
    <dgm:pt modelId="{F361D4E3-B6E8-4667-89BA-38DA4EA552E8}" type="parTrans" cxnId="{74B35242-E339-482B-A1C9-BA4C789DF497}">
      <dgm:prSet/>
      <dgm:spPr/>
      <dgm:t>
        <a:bodyPr/>
        <a:lstStyle/>
        <a:p>
          <a:endParaRPr lang="en-CA"/>
        </a:p>
      </dgm:t>
    </dgm:pt>
    <dgm:pt modelId="{2A9724DA-B10C-4FA4-B880-AB9D5806D0CC}" type="sibTrans" cxnId="{74B35242-E339-482B-A1C9-BA4C789DF497}">
      <dgm:prSet/>
      <dgm:spPr/>
      <dgm:t>
        <a:bodyPr/>
        <a:lstStyle/>
        <a:p>
          <a:endParaRPr lang="en-CA"/>
        </a:p>
      </dgm:t>
    </dgm:pt>
    <dgm:pt modelId="{1959C042-6E3F-4A2E-919B-DD6F9B46BD08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accent2">
                  <a:lumMod val="75000"/>
                </a:schemeClr>
              </a:solidFill>
            </a:rPr>
            <a:t>access</a:t>
          </a:r>
          <a:endParaRPr lang="en-CA" sz="1800" dirty="0">
            <a:solidFill>
              <a:schemeClr val="accent2">
                <a:lumMod val="75000"/>
              </a:schemeClr>
            </a:solidFill>
          </a:endParaRPr>
        </a:p>
      </dgm:t>
    </dgm:pt>
    <dgm:pt modelId="{F967D2ED-B526-46B7-850D-021E72BF0815}" type="parTrans" cxnId="{49C23AAE-852A-4D6A-8DE7-CEA365228AAF}">
      <dgm:prSet/>
      <dgm:spPr/>
      <dgm:t>
        <a:bodyPr/>
        <a:lstStyle/>
        <a:p>
          <a:endParaRPr lang="en-CA"/>
        </a:p>
      </dgm:t>
    </dgm:pt>
    <dgm:pt modelId="{332BBB40-FE3F-47AB-86E1-14AA1E88028A}" type="sibTrans" cxnId="{49C23AAE-852A-4D6A-8DE7-CEA365228AAF}">
      <dgm:prSet/>
      <dgm:spPr/>
      <dgm:t>
        <a:bodyPr/>
        <a:lstStyle/>
        <a:p>
          <a:endParaRPr lang="en-CA"/>
        </a:p>
      </dgm:t>
    </dgm:pt>
    <dgm:pt modelId="{75C8228C-863B-4230-9EE2-2AF44E525445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accent2">
                  <a:lumMod val="75000"/>
                </a:schemeClr>
              </a:solidFill>
            </a:rPr>
            <a:t>use</a:t>
          </a:r>
          <a:endParaRPr lang="en-CA" sz="1800" dirty="0">
            <a:solidFill>
              <a:schemeClr val="accent2">
                <a:lumMod val="75000"/>
              </a:schemeClr>
            </a:solidFill>
          </a:endParaRPr>
        </a:p>
      </dgm:t>
    </dgm:pt>
    <dgm:pt modelId="{45E7F635-1F36-4EC3-8AF4-57E9CB8E34D3}" type="parTrans" cxnId="{8E52403D-7D36-4D30-BF90-651E95ACF55B}">
      <dgm:prSet/>
      <dgm:spPr/>
      <dgm:t>
        <a:bodyPr/>
        <a:lstStyle/>
        <a:p>
          <a:endParaRPr lang="en-CA"/>
        </a:p>
      </dgm:t>
    </dgm:pt>
    <dgm:pt modelId="{6D5EB4B9-B78A-44CC-A4F0-04956F841806}" type="sibTrans" cxnId="{8E52403D-7D36-4D30-BF90-651E95ACF55B}">
      <dgm:prSet/>
      <dgm:spPr/>
      <dgm:t>
        <a:bodyPr/>
        <a:lstStyle/>
        <a:p>
          <a:endParaRPr lang="en-CA"/>
        </a:p>
      </dgm:t>
    </dgm:pt>
    <dgm:pt modelId="{FD97423E-700E-46C2-AE9E-92788B8EDE14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accent2">
                  <a:lumMod val="75000"/>
                </a:schemeClr>
              </a:solidFill>
            </a:rPr>
            <a:t>disclosure</a:t>
          </a:r>
          <a:endParaRPr lang="en-CA" sz="1800" dirty="0">
            <a:solidFill>
              <a:schemeClr val="accent2">
                <a:lumMod val="75000"/>
              </a:schemeClr>
            </a:solidFill>
          </a:endParaRPr>
        </a:p>
      </dgm:t>
    </dgm:pt>
    <dgm:pt modelId="{76F63F8D-EC99-4C09-A127-42C55D5E8928}" type="parTrans" cxnId="{4776E823-3EBA-4A46-B7CB-0411EF01E592}">
      <dgm:prSet/>
      <dgm:spPr/>
      <dgm:t>
        <a:bodyPr/>
        <a:lstStyle/>
        <a:p>
          <a:endParaRPr lang="en-CA"/>
        </a:p>
      </dgm:t>
    </dgm:pt>
    <dgm:pt modelId="{FB38B048-0BCE-4CF2-8CC7-D6B6CDEF9EDD}" type="sibTrans" cxnId="{4776E823-3EBA-4A46-B7CB-0411EF01E592}">
      <dgm:prSet/>
      <dgm:spPr/>
      <dgm:t>
        <a:bodyPr/>
        <a:lstStyle/>
        <a:p>
          <a:endParaRPr lang="en-CA"/>
        </a:p>
      </dgm:t>
    </dgm:pt>
    <dgm:pt modelId="{5470B384-334A-4E03-B4D0-53693685797E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accent2">
                  <a:lumMod val="75000"/>
                </a:schemeClr>
              </a:solidFill>
            </a:rPr>
            <a:t>retention</a:t>
          </a:r>
          <a:endParaRPr lang="en-CA" sz="1800" dirty="0">
            <a:solidFill>
              <a:schemeClr val="accent2">
                <a:lumMod val="75000"/>
              </a:schemeClr>
            </a:solidFill>
          </a:endParaRPr>
        </a:p>
      </dgm:t>
    </dgm:pt>
    <dgm:pt modelId="{41E9F4F1-F711-4EBE-AF16-EF9F1089B3A3}" type="parTrans" cxnId="{1190E50B-2AD5-4C01-8DA5-C22E6F74B37F}">
      <dgm:prSet/>
      <dgm:spPr/>
      <dgm:t>
        <a:bodyPr/>
        <a:lstStyle/>
        <a:p>
          <a:endParaRPr lang="en-CA"/>
        </a:p>
      </dgm:t>
    </dgm:pt>
    <dgm:pt modelId="{1DAC21B3-EF6A-445A-B301-FE179E8ADFE0}" type="sibTrans" cxnId="{1190E50B-2AD5-4C01-8DA5-C22E6F74B37F}">
      <dgm:prSet/>
      <dgm:spPr/>
      <dgm:t>
        <a:bodyPr/>
        <a:lstStyle/>
        <a:p>
          <a:endParaRPr lang="en-CA"/>
        </a:p>
      </dgm:t>
    </dgm:pt>
    <dgm:pt modelId="{A6DD0218-D945-483B-81C0-253CADCC8621}">
      <dgm:prSet phldrT="[Text]" custT="1"/>
      <dgm:spPr/>
      <dgm:t>
        <a:bodyPr/>
        <a:lstStyle/>
        <a:p>
          <a:pPr>
            <a:spcAft>
              <a:spcPts val="1200"/>
            </a:spcAft>
          </a:pPr>
          <a:r>
            <a:rPr lang="en-US" sz="1800" dirty="0" smtClean="0">
              <a:solidFill>
                <a:schemeClr val="accent2">
                  <a:lumMod val="75000"/>
                </a:schemeClr>
              </a:solidFill>
            </a:rPr>
            <a:t>disposal</a:t>
          </a:r>
          <a:endParaRPr lang="en-CA" sz="1800" dirty="0">
            <a:solidFill>
              <a:schemeClr val="accent2">
                <a:lumMod val="75000"/>
              </a:schemeClr>
            </a:solidFill>
          </a:endParaRPr>
        </a:p>
      </dgm:t>
    </dgm:pt>
    <dgm:pt modelId="{48E4602B-AD1A-4994-BB77-94B0E1BD75F3}" type="parTrans" cxnId="{B913EEE5-8154-4207-AE9F-5D9A62A6598D}">
      <dgm:prSet/>
      <dgm:spPr/>
      <dgm:t>
        <a:bodyPr/>
        <a:lstStyle/>
        <a:p>
          <a:endParaRPr lang="en-CA"/>
        </a:p>
      </dgm:t>
    </dgm:pt>
    <dgm:pt modelId="{965BD7F9-A967-4E13-B59B-6AB1C86930C1}" type="sibTrans" cxnId="{B913EEE5-8154-4207-AE9F-5D9A62A6598D}">
      <dgm:prSet/>
      <dgm:spPr/>
      <dgm:t>
        <a:bodyPr/>
        <a:lstStyle/>
        <a:p>
          <a:endParaRPr lang="en-CA"/>
        </a:p>
      </dgm:t>
    </dgm:pt>
    <dgm:pt modelId="{58668062-8B46-4029-8C7A-4889D5E55EA2}" type="pres">
      <dgm:prSet presAssocID="{48F0BBF2-51D6-41FB-9CB2-74F15DBAD9AF}" presName="Name0" presStyleCnt="0">
        <dgm:presLayoutVars>
          <dgm:dir/>
          <dgm:resizeHandles val="exact"/>
        </dgm:presLayoutVars>
      </dgm:prSet>
      <dgm:spPr/>
    </dgm:pt>
    <dgm:pt modelId="{504094DC-D6EB-4DA8-8C76-844602A23FB4}" type="pres">
      <dgm:prSet presAssocID="{70988752-7243-4980-B18B-EB0494507043}" presName="parTxOnly" presStyleLbl="node1" presStyleIdx="0" presStyleCnt="6" custScaleX="12719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CB16491-510D-46CF-B269-BF7B6D20B80E}" type="pres">
      <dgm:prSet presAssocID="{2A9724DA-B10C-4FA4-B880-AB9D5806D0CC}" presName="parSpace" presStyleCnt="0"/>
      <dgm:spPr/>
    </dgm:pt>
    <dgm:pt modelId="{5ABB23B1-4ED5-4F81-A5D4-9F1F8C2B55B1}" type="pres">
      <dgm:prSet presAssocID="{1959C042-6E3F-4A2E-919B-DD6F9B46BD08}" presName="parTxOnly" presStyleLbl="node1" presStyleIdx="1" presStyleCnt="6" custScaleX="12909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7A36138-53C9-427E-B0AD-D4A32B583683}" type="pres">
      <dgm:prSet presAssocID="{332BBB40-FE3F-47AB-86E1-14AA1E88028A}" presName="parSpace" presStyleCnt="0"/>
      <dgm:spPr/>
    </dgm:pt>
    <dgm:pt modelId="{78ABEB90-757A-4C2E-8805-D28DDB71D394}" type="pres">
      <dgm:prSet presAssocID="{75C8228C-863B-4230-9EE2-2AF44E525445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4F9DF4C-17A3-49DD-BD0B-EE7AD24601D4}" type="pres">
      <dgm:prSet presAssocID="{6D5EB4B9-B78A-44CC-A4F0-04956F841806}" presName="parSpace" presStyleCnt="0"/>
      <dgm:spPr/>
    </dgm:pt>
    <dgm:pt modelId="{A261E3E0-1445-41BE-9211-62646064EC0B}" type="pres">
      <dgm:prSet presAssocID="{FD97423E-700E-46C2-AE9E-92788B8EDE14}" presName="parTxOnly" presStyleLbl="node1" presStyleIdx="3" presStyleCnt="6" custScaleX="15308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5FAE699-67A4-4F33-891C-E5A9EF693A59}" type="pres">
      <dgm:prSet presAssocID="{FB38B048-0BCE-4CF2-8CC7-D6B6CDEF9EDD}" presName="parSpace" presStyleCnt="0"/>
      <dgm:spPr/>
    </dgm:pt>
    <dgm:pt modelId="{843B87AB-4EF7-4635-8712-D58C66C47246}" type="pres">
      <dgm:prSet presAssocID="{5470B384-334A-4E03-B4D0-53693685797E}" presName="parTxOnly" presStyleLbl="node1" presStyleIdx="4" presStyleCnt="6" custScaleX="154228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6A2074C-E4A2-4A58-950C-C0DCF246264C}" type="pres">
      <dgm:prSet presAssocID="{1DAC21B3-EF6A-445A-B301-FE179E8ADFE0}" presName="parSpace" presStyleCnt="0"/>
      <dgm:spPr/>
    </dgm:pt>
    <dgm:pt modelId="{CDC69D89-2745-49C9-B375-010B1610CC32}" type="pres">
      <dgm:prSet presAssocID="{A6DD0218-D945-483B-81C0-253CADCC8621}" presName="parTxOnly" presStyleLbl="node1" presStyleIdx="5" presStyleCnt="6" custScaleX="141028" custScaleY="100036" custLinFactNeighborX="-5278" custLinFactNeighborY="3337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D1ADECCE-920B-489E-8955-BDA131D454F8}" type="presOf" srcId="{FD97423E-700E-46C2-AE9E-92788B8EDE14}" destId="{A261E3E0-1445-41BE-9211-62646064EC0B}" srcOrd="0" destOrd="0" presId="urn:microsoft.com/office/officeart/2005/8/layout/hChevron3"/>
    <dgm:cxn modelId="{CF9C828E-83D9-4AEE-97D1-7206F3BABB3B}" type="presOf" srcId="{1959C042-6E3F-4A2E-919B-DD6F9B46BD08}" destId="{5ABB23B1-4ED5-4F81-A5D4-9F1F8C2B55B1}" srcOrd="0" destOrd="0" presId="urn:microsoft.com/office/officeart/2005/8/layout/hChevron3"/>
    <dgm:cxn modelId="{CBAC8ECD-E2D0-4902-BAF9-0693F8F44596}" type="presOf" srcId="{A6DD0218-D945-483B-81C0-253CADCC8621}" destId="{CDC69D89-2745-49C9-B375-010B1610CC32}" srcOrd="0" destOrd="0" presId="urn:microsoft.com/office/officeart/2005/8/layout/hChevron3"/>
    <dgm:cxn modelId="{DFCC0A6B-68C1-4B30-9942-78C23D1B5094}" type="presOf" srcId="{70988752-7243-4980-B18B-EB0494507043}" destId="{504094DC-D6EB-4DA8-8C76-844602A23FB4}" srcOrd="0" destOrd="0" presId="urn:microsoft.com/office/officeart/2005/8/layout/hChevron3"/>
    <dgm:cxn modelId="{B913EEE5-8154-4207-AE9F-5D9A62A6598D}" srcId="{48F0BBF2-51D6-41FB-9CB2-74F15DBAD9AF}" destId="{A6DD0218-D945-483B-81C0-253CADCC8621}" srcOrd="5" destOrd="0" parTransId="{48E4602B-AD1A-4994-BB77-94B0E1BD75F3}" sibTransId="{965BD7F9-A967-4E13-B59B-6AB1C86930C1}"/>
    <dgm:cxn modelId="{8E52403D-7D36-4D30-BF90-651E95ACF55B}" srcId="{48F0BBF2-51D6-41FB-9CB2-74F15DBAD9AF}" destId="{75C8228C-863B-4230-9EE2-2AF44E525445}" srcOrd="2" destOrd="0" parTransId="{45E7F635-1F36-4EC3-8AF4-57E9CB8E34D3}" sibTransId="{6D5EB4B9-B78A-44CC-A4F0-04956F841806}"/>
    <dgm:cxn modelId="{0BA24F8F-09BB-431D-B449-B89A679E6C45}" type="presOf" srcId="{75C8228C-863B-4230-9EE2-2AF44E525445}" destId="{78ABEB90-757A-4C2E-8805-D28DDB71D394}" srcOrd="0" destOrd="0" presId="urn:microsoft.com/office/officeart/2005/8/layout/hChevron3"/>
    <dgm:cxn modelId="{74B35242-E339-482B-A1C9-BA4C789DF497}" srcId="{48F0BBF2-51D6-41FB-9CB2-74F15DBAD9AF}" destId="{70988752-7243-4980-B18B-EB0494507043}" srcOrd="0" destOrd="0" parTransId="{F361D4E3-B6E8-4667-89BA-38DA4EA552E8}" sibTransId="{2A9724DA-B10C-4FA4-B880-AB9D5806D0CC}"/>
    <dgm:cxn modelId="{4776E823-3EBA-4A46-B7CB-0411EF01E592}" srcId="{48F0BBF2-51D6-41FB-9CB2-74F15DBAD9AF}" destId="{FD97423E-700E-46C2-AE9E-92788B8EDE14}" srcOrd="3" destOrd="0" parTransId="{76F63F8D-EC99-4C09-A127-42C55D5E8928}" sibTransId="{FB38B048-0BCE-4CF2-8CC7-D6B6CDEF9EDD}"/>
    <dgm:cxn modelId="{49C23AAE-852A-4D6A-8DE7-CEA365228AAF}" srcId="{48F0BBF2-51D6-41FB-9CB2-74F15DBAD9AF}" destId="{1959C042-6E3F-4A2E-919B-DD6F9B46BD08}" srcOrd="1" destOrd="0" parTransId="{F967D2ED-B526-46B7-850D-021E72BF0815}" sibTransId="{332BBB40-FE3F-47AB-86E1-14AA1E88028A}"/>
    <dgm:cxn modelId="{1190E50B-2AD5-4C01-8DA5-C22E6F74B37F}" srcId="{48F0BBF2-51D6-41FB-9CB2-74F15DBAD9AF}" destId="{5470B384-334A-4E03-B4D0-53693685797E}" srcOrd="4" destOrd="0" parTransId="{41E9F4F1-F711-4EBE-AF16-EF9F1089B3A3}" sibTransId="{1DAC21B3-EF6A-445A-B301-FE179E8ADFE0}"/>
    <dgm:cxn modelId="{137232B6-4DF4-4816-9393-9C2495B36948}" type="presOf" srcId="{5470B384-334A-4E03-B4D0-53693685797E}" destId="{843B87AB-4EF7-4635-8712-D58C66C47246}" srcOrd="0" destOrd="0" presId="urn:microsoft.com/office/officeart/2005/8/layout/hChevron3"/>
    <dgm:cxn modelId="{0C43BF50-E12F-467F-8A5B-1BF6FC8D68A2}" type="presOf" srcId="{48F0BBF2-51D6-41FB-9CB2-74F15DBAD9AF}" destId="{58668062-8B46-4029-8C7A-4889D5E55EA2}" srcOrd="0" destOrd="0" presId="urn:microsoft.com/office/officeart/2005/8/layout/hChevron3"/>
    <dgm:cxn modelId="{6E056818-2B84-4DFB-9354-10C79BDC5758}" type="presParOf" srcId="{58668062-8B46-4029-8C7A-4889D5E55EA2}" destId="{504094DC-D6EB-4DA8-8C76-844602A23FB4}" srcOrd="0" destOrd="0" presId="urn:microsoft.com/office/officeart/2005/8/layout/hChevron3"/>
    <dgm:cxn modelId="{1F43A818-530A-4C30-99BE-B4E3F09BCA7C}" type="presParOf" srcId="{58668062-8B46-4029-8C7A-4889D5E55EA2}" destId="{2CB16491-510D-46CF-B269-BF7B6D20B80E}" srcOrd="1" destOrd="0" presId="urn:microsoft.com/office/officeart/2005/8/layout/hChevron3"/>
    <dgm:cxn modelId="{696780B1-6A58-4C5E-B428-DEBEB90B1292}" type="presParOf" srcId="{58668062-8B46-4029-8C7A-4889D5E55EA2}" destId="{5ABB23B1-4ED5-4F81-A5D4-9F1F8C2B55B1}" srcOrd="2" destOrd="0" presId="urn:microsoft.com/office/officeart/2005/8/layout/hChevron3"/>
    <dgm:cxn modelId="{B7743958-8D67-4970-AA7E-992595E5E0F4}" type="presParOf" srcId="{58668062-8B46-4029-8C7A-4889D5E55EA2}" destId="{C7A36138-53C9-427E-B0AD-D4A32B583683}" srcOrd="3" destOrd="0" presId="urn:microsoft.com/office/officeart/2005/8/layout/hChevron3"/>
    <dgm:cxn modelId="{4EEEECCA-977D-4FEA-A804-E36A741724BD}" type="presParOf" srcId="{58668062-8B46-4029-8C7A-4889D5E55EA2}" destId="{78ABEB90-757A-4C2E-8805-D28DDB71D394}" srcOrd="4" destOrd="0" presId="urn:microsoft.com/office/officeart/2005/8/layout/hChevron3"/>
    <dgm:cxn modelId="{F78EBB5E-570C-4F02-BA95-E45B5BEC19DD}" type="presParOf" srcId="{58668062-8B46-4029-8C7A-4889D5E55EA2}" destId="{F4F9DF4C-17A3-49DD-BD0B-EE7AD24601D4}" srcOrd="5" destOrd="0" presId="urn:microsoft.com/office/officeart/2005/8/layout/hChevron3"/>
    <dgm:cxn modelId="{8B629FEA-495D-485F-A082-9B1A4401B4B8}" type="presParOf" srcId="{58668062-8B46-4029-8C7A-4889D5E55EA2}" destId="{A261E3E0-1445-41BE-9211-62646064EC0B}" srcOrd="6" destOrd="0" presId="urn:microsoft.com/office/officeart/2005/8/layout/hChevron3"/>
    <dgm:cxn modelId="{8DF21681-F240-42ED-A941-305C3DD0D682}" type="presParOf" srcId="{58668062-8B46-4029-8C7A-4889D5E55EA2}" destId="{05FAE699-67A4-4F33-891C-E5A9EF693A59}" srcOrd="7" destOrd="0" presId="urn:microsoft.com/office/officeart/2005/8/layout/hChevron3"/>
    <dgm:cxn modelId="{86505889-1EAC-4427-830F-0B366413A0FA}" type="presParOf" srcId="{58668062-8B46-4029-8C7A-4889D5E55EA2}" destId="{843B87AB-4EF7-4635-8712-D58C66C47246}" srcOrd="8" destOrd="0" presId="urn:microsoft.com/office/officeart/2005/8/layout/hChevron3"/>
    <dgm:cxn modelId="{2389029C-8F86-4C1B-8E85-D74E4A7D57D0}" type="presParOf" srcId="{58668062-8B46-4029-8C7A-4889D5E55EA2}" destId="{46A2074C-E4A2-4A58-950C-C0DCF246264C}" srcOrd="9" destOrd="0" presId="urn:microsoft.com/office/officeart/2005/8/layout/hChevron3"/>
    <dgm:cxn modelId="{36248D2D-3734-4B79-8420-5C17DD00C190}" type="presParOf" srcId="{58668062-8B46-4029-8C7A-4889D5E55EA2}" destId="{CDC69D89-2745-49C9-B375-010B1610CC32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91E275-B3A4-461A-AEAF-68CFF42F2725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285BD529-7320-4AA9-9AD6-99E1092D8DD6}">
      <dgm:prSet phldrT="[Text]" custT="1"/>
      <dgm:spPr/>
      <dgm:t>
        <a:bodyPr/>
        <a:lstStyle/>
        <a:p>
          <a:r>
            <a:rPr lang="en-US" sz="1800" b="0" dirty="0" smtClean="0">
              <a:solidFill>
                <a:schemeClr val="accent6"/>
              </a:solidFill>
              <a:latin typeface="Calibri" pitchFamily="34" charset="0"/>
            </a:rPr>
            <a:t>data source</a:t>
          </a:r>
          <a:endParaRPr lang="en-CA" sz="1800" b="0" dirty="0">
            <a:solidFill>
              <a:schemeClr val="accent6"/>
            </a:solidFill>
            <a:latin typeface="Calibri" pitchFamily="34" charset="0"/>
          </a:endParaRPr>
        </a:p>
      </dgm:t>
    </dgm:pt>
    <dgm:pt modelId="{F1D2AF70-9395-407B-B6E5-9509FDF43E87}" type="parTrans" cxnId="{F3F16F53-4867-4264-8214-38D20D1E2021}">
      <dgm:prSet/>
      <dgm:spPr/>
      <dgm:t>
        <a:bodyPr/>
        <a:lstStyle/>
        <a:p>
          <a:endParaRPr lang="en-CA"/>
        </a:p>
      </dgm:t>
    </dgm:pt>
    <dgm:pt modelId="{596C9B81-1BC9-4D17-8474-FCE64173680F}" type="sibTrans" cxnId="{F3F16F53-4867-4264-8214-38D20D1E2021}">
      <dgm:prSet/>
      <dgm:spPr/>
      <dgm:t>
        <a:bodyPr/>
        <a:lstStyle/>
        <a:p>
          <a:endParaRPr lang="en-CA"/>
        </a:p>
      </dgm:t>
    </dgm:pt>
    <dgm:pt modelId="{9B2BDA25-3E03-45F2-86EF-5180D7902A41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800" b="0" dirty="0" smtClean="0">
              <a:solidFill>
                <a:srgbClr val="002060"/>
              </a:solidFill>
              <a:latin typeface="Calibri" pitchFamily="34" charset="0"/>
            </a:rPr>
            <a:t>data producer</a:t>
          </a:r>
          <a:endParaRPr lang="en-CA" sz="1800" b="0" dirty="0">
            <a:solidFill>
              <a:srgbClr val="002060"/>
            </a:solidFill>
            <a:latin typeface="Calibri" pitchFamily="34" charset="0"/>
          </a:endParaRPr>
        </a:p>
      </dgm:t>
    </dgm:pt>
    <dgm:pt modelId="{D50D2583-772C-40CF-834B-A283108BB89B}" type="parTrans" cxnId="{E5583F8E-61D0-4F6A-8931-461F9B9A57CC}">
      <dgm:prSet/>
      <dgm:spPr/>
      <dgm:t>
        <a:bodyPr/>
        <a:lstStyle/>
        <a:p>
          <a:endParaRPr lang="en-CA"/>
        </a:p>
      </dgm:t>
    </dgm:pt>
    <dgm:pt modelId="{99468137-633A-406B-99CA-91415FC4DE8C}" type="sibTrans" cxnId="{E5583F8E-61D0-4F6A-8931-461F9B9A57CC}">
      <dgm:prSet/>
      <dgm:spPr/>
      <dgm:t>
        <a:bodyPr/>
        <a:lstStyle/>
        <a:p>
          <a:endParaRPr lang="en-CA"/>
        </a:p>
      </dgm:t>
    </dgm:pt>
    <dgm:pt modelId="{21A82DEC-3EA8-4672-BBEB-53C9185A4568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800" b="0" dirty="0" smtClean="0">
              <a:solidFill>
                <a:schemeClr val="accent6"/>
              </a:solidFill>
              <a:latin typeface="Calibri" pitchFamily="34" charset="0"/>
            </a:rPr>
            <a:t>data consumer</a:t>
          </a:r>
          <a:endParaRPr lang="en-CA" sz="1800" b="0" dirty="0">
            <a:solidFill>
              <a:schemeClr val="accent6"/>
            </a:solidFill>
            <a:latin typeface="Calibri" pitchFamily="34" charset="0"/>
          </a:endParaRPr>
        </a:p>
      </dgm:t>
    </dgm:pt>
    <dgm:pt modelId="{497A1A87-DBA3-468B-9FEE-0D4CD6AD226D}" type="parTrans" cxnId="{5E0CED37-FFAD-4950-8645-32F5148ED1BF}">
      <dgm:prSet/>
      <dgm:spPr/>
      <dgm:t>
        <a:bodyPr/>
        <a:lstStyle/>
        <a:p>
          <a:endParaRPr lang="en-CA"/>
        </a:p>
      </dgm:t>
    </dgm:pt>
    <dgm:pt modelId="{08CBCDE5-9287-4828-B7E2-31646D79E852}" type="sibTrans" cxnId="{5E0CED37-FFAD-4950-8645-32F5148ED1BF}">
      <dgm:prSet/>
      <dgm:spPr/>
      <dgm:t>
        <a:bodyPr/>
        <a:lstStyle/>
        <a:p>
          <a:endParaRPr lang="en-CA"/>
        </a:p>
      </dgm:t>
    </dgm:pt>
    <dgm:pt modelId="{BD3E2082-20CD-42A1-9B82-0176C2DCF187}" type="pres">
      <dgm:prSet presAssocID="{5A91E275-B3A4-461A-AEAF-68CFF42F2725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F4886F35-77F1-455D-B889-AA1598C2AADB}" type="pres">
      <dgm:prSet presAssocID="{5A91E275-B3A4-461A-AEAF-68CFF42F2725}" presName="cycle" presStyleCnt="0"/>
      <dgm:spPr/>
    </dgm:pt>
    <dgm:pt modelId="{D4358FFD-6635-4278-B0F8-9A5E0C4156F5}" type="pres">
      <dgm:prSet presAssocID="{5A91E275-B3A4-461A-AEAF-68CFF42F2725}" presName="centerShape" presStyleCnt="0"/>
      <dgm:spPr/>
    </dgm:pt>
    <dgm:pt modelId="{875D4C82-6098-421F-BA83-D95CB761D00E}" type="pres">
      <dgm:prSet presAssocID="{5A91E275-B3A4-461A-AEAF-68CFF42F2725}" presName="connSite" presStyleLbl="node1" presStyleIdx="0" presStyleCnt="4"/>
      <dgm:spPr/>
    </dgm:pt>
    <dgm:pt modelId="{413F1F47-10AE-4FFD-BBC7-8EAD8EAFE131}" type="pres">
      <dgm:prSet presAssocID="{5A91E275-B3A4-461A-AEAF-68CFF42F2725}" presName="visible" presStyleLbl="node1" presStyleIdx="0" presStyleCnt="4" custScaleX="123374" custScaleY="11697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ED3E1E2-034F-4CE6-810F-06EFDBF2B916}" type="pres">
      <dgm:prSet presAssocID="{F1D2AF70-9395-407B-B6E5-9509FDF43E87}" presName="Name25" presStyleLbl="parChTrans1D1" presStyleIdx="0" presStyleCnt="3"/>
      <dgm:spPr/>
      <dgm:t>
        <a:bodyPr/>
        <a:lstStyle/>
        <a:p>
          <a:endParaRPr lang="en-CA"/>
        </a:p>
      </dgm:t>
    </dgm:pt>
    <dgm:pt modelId="{CF471867-D072-4908-AD43-76BBBDBCFB95}" type="pres">
      <dgm:prSet presAssocID="{285BD529-7320-4AA9-9AD6-99E1092D8DD6}" presName="node" presStyleCnt="0"/>
      <dgm:spPr/>
    </dgm:pt>
    <dgm:pt modelId="{1F24B7B2-8593-496F-BCEA-1836A31384F4}" type="pres">
      <dgm:prSet presAssocID="{285BD529-7320-4AA9-9AD6-99E1092D8DD6}" presName="parentNode" presStyleLbl="node1" presStyleIdx="1" presStyleCnt="4" custScaleX="110933" custScaleY="105164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7CF2D4E-ADB9-4BEF-AE05-CF208A27A2C3}" type="pres">
      <dgm:prSet presAssocID="{285BD529-7320-4AA9-9AD6-99E1092D8DD6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DA39BAA-231A-47F4-AF8E-F1D462F8EC9E}" type="pres">
      <dgm:prSet presAssocID="{D50D2583-772C-40CF-834B-A283108BB89B}" presName="Name25" presStyleLbl="parChTrans1D1" presStyleIdx="1" presStyleCnt="3"/>
      <dgm:spPr/>
      <dgm:t>
        <a:bodyPr/>
        <a:lstStyle/>
        <a:p>
          <a:endParaRPr lang="en-CA"/>
        </a:p>
      </dgm:t>
    </dgm:pt>
    <dgm:pt modelId="{33DA06E2-5227-45DF-A47A-49B2E741F042}" type="pres">
      <dgm:prSet presAssocID="{9B2BDA25-3E03-45F2-86EF-5180D7902A41}" presName="node" presStyleCnt="0"/>
      <dgm:spPr/>
    </dgm:pt>
    <dgm:pt modelId="{D5C3B6BA-E032-42E8-A4B4-7D1E8FC031F3}" type="pres">
      <dgm:prSet presAssocID="{9B2BDA25-3E03-45F2-86EF-5180D7902A41}" presName="parentNode" presStyleLbl="node1" presStyleIdx="2" presStyleCnt="4" custScaleX="106940" custScaleY="106162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E3CECF3-B3C7-40B4-8E6E-F387A7A6EDC9}" type="pres">
      <dgm:prSet presAssocID="{9B2BDA25-3E03-45F2-86EF-5180D7902A41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5D90C0A-B82A-446B-983A-90538F376BF0}" type="pres">
      <dgm:prSet presAssocID="{497A1A87-DBA3-468B-9FEE-0D4CD6AD226D}" presName="Name25" presStyleLbl="parChTrans1D1" presStyleIdx="2" presStyleCnt="3"/>
      <dgm:spPr/>
      <dgm:t>
        <a:bodyPr/>
        <a:lstStyle/>
        <a:p>
          <a:endParaRPr lang="en-CA"/>
        </a:p>
      </dgm:t>
    </dgm:pt>
    <dgm:pt modelId="{3414D0AA-6CB2-48D3-94B5-87224945342E}" type="pres">
      <dgm:prSet presAssocID="{21A82DEC-3EA8-4672-BBEB-53C9185A4568}" presName="node" presStyleCnt="0"/>
      <dgm:spPr/>
    </dgm:pt>
    <dgm:pt modelId="{DE959313-0528-4E5E-869F-63CC04FCE8D6}" type="pres">
      <dgm:prSet presAssocID="{21A82DEC-3EA8-4672-BBEB-53C9185A4568}" presName="parentNode" presStyleLbl="node1" presStyleIdx="3" presStyleCnt="4" custScaleX="108521" custScaleY="109437" custLinFactNeighborX="24752" custLinFactNeighborY="-2412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68560EC-5041-468C-AE0F-AC5BBDF7F7D9}" type="pres">
      <dgm:prSet presAssocID="{21A82DEC-3EA8-4672-BBEB-53C9185A4568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FD3A97D4-7BF9-4823-9F8C-E46A1642E88D}" type="presOf" srcId="{5A91E275-B3A4-461A-AEAF-68CFF42F2725}" destId="{BD3E2082-20CD-42A1-9B82-0176C2DCF187}" srcOrd="0" destOrd="0" presId="urn:microsoft.com/office/officeart/2005/8/layout/radial2"/>
    <dgm:cxn modelId="{B7A69A2C-6C98-4C04-9C87-D5488EC0343C}" type="presOf" srcId="{9B2BDA25-3E03-45F2-86EF-5180D7902A41}" destId="{D5C3B6BA-E032-42E8-A4B4-7D1E8FC031F3}" srcOrd="0" destOrd="0" presId="urn:microsoft.com/office/officeart/2005/8/layout/radial2"/>
    <dgm:cxn modelId="{7CDDE543-D475-45AE-8241-B697B1739E42}" type="presOf" srcId="{F1D2AF70-9395-407B-B6E5-9509FDF43E87}" destId="{7ED3E1E2-034F-4CE6-810F-06EFDBF2B916}" srcOrd="0" destOrd="0" presId="urn:microsoft.com/office/officeart/2005/8/layout/radial2"/>
    <dgm:cxn modelId="{BC1D065A-5246-4503-B2B2-B8E5C0E442F5}" type="presOf" srcId="{21A82DEC-3EA8-4672-BBEB-53C9185A4568}" destId="{DE959313-0528-4E5E-869F-63CC04FCE8D6}" srcOrd="0" destOrd="0" presId="urn:microsoft.com/office/officeart/2005/8/layout/radial2"/>
    <dgm:cxn modelId="{D9B16D43-E776-4CE7-8340-BB51580875CF}" type="presOf" srcId="{D50D2583-772C-40CF-834B-A283108BB89B}" destId="{9DA39BAA-231A-47F4-AF8E-F1D462F8EC9E}" srcOrd="0" destOrd="0" presId="urn:microsoft.com/office/officeart/2005/8/layout/radial2"/>
    <dgm:cxn modelId="{5E0CED37-FFAD-4950-8645-32F5148ED1BF}" srcId="{5A91E275-B3A4-461A-AEAF-68CFF42F2725}" destId="{21A82DEC-3EA8-4672-BBEB-53C9185A4568}" srcOrd="2" destOrd="0" parTransId="{497A1A87-DBA3-468B-9FEE-0D4CD6AD226D}" sibTransId="{08CBCDE5-9287-4828-B7E2-31646D79E852}"/>
    <dgm:cxn modelId="{4FAB0F3C-556D-43CA-B26E-CA40D26007E0}" type="presOf" srcId="{497A1A87-DBA3-468B-9FEE-0D4CD6AD226D}" destId="{A5D90C0A-B82A-446B-983A-90538F376BF0}" srcOrd="0" destOrd="0" presId="urn:microsoft.com/office/officeart/2005/8/layout/radial2"/>
    <dgm:cxn modelId="{CB8DBE92-9C35-422C-88FD-800A7A57F467}" type="presOf" srcId="{285BD529-7320-4AA9-9AD6-99E1092D8DD6}" destId="{1F24B7B2-8593-496F-BCEA-1836A31384F4}" srcOrd="0" destOrd="0" presId="urn:microsoft.com/office/officeart/2005/8/layout/radial2"/>
    <dgm:cxn modelId="{E5583F8E-61D0-4F6A-8931-461F9B9A57CC}" srcId="{5A91E275-B3A4-461A-AEAF-68CFF42F2725}" destId="{9B2BDA25-3E03-45F2-86EF-5180D7902A41}" srcOrd="1" destOrd="0" parTransId="{D50D2583-772C-40CF-834B-A283108BB89B}" sibTransId="{99468137-633A-406B-99CA-91415FC4DE8C}"/>
    <dgm:cxn modelId="{F3F16F53-4867-4264-8214-38D20D1E2021}" srcId="{5A91E275-B3A4-461A-AEAF-68CFF42F2725}" destId="{285BD529-7320-4AA9-9AD6-99E1092D8DD6}" srcOrd="0" destOrd="0" parTransId="{F1D2AF70-9395-407B-B6E5-9509FDF43E87}" sibTransId="{596C9B81-1BC9-4D17-8474-FCE64173680F}"/>
    <dgm:cxn modelId="{77F4C7CC-C0FD-44CA-B987-FACE8A3B1DFA}" type="presParOf" srcId="{BD3E2082-20CD-42A1-9B82-0176C2DCF187}" destId="{F4886F35-77F1-455D-B889-AA1598C2AADB}" srcOrd="0" destOrd="0" presId="urn:microsoft.com/office/officeart/2005/8/layout/radial2"/>
    <dgm:cxn modelId="{A1D9887D-4DD4-4974-BEC1-332245284028}" type="presParOf" srcId="{F4886F35-77F1-455D-B889-AA1598C2AADB}" destId="{D4358FFD-6635-4278-B0F8-9A5E0C4156F5}" srcOrd="0" destOrd="0" presId="urn:microsoft.com/office/officeart/2005/8/layout/radial2"/>
    <dgm:cxn modelId="{CAC27640-70C0-4EAE-9A68-633E6ADD35C7}" type="presParOf" srcId="{D4358FFD-6635-4278-B0F8-9A5E0C4156F5}" destId="{875D4C82-6098-421F-BA83-D95CB761D00E}" srcOrd="0" destOrd="0" presId="urn:microsoft.com/office/officeart/2005/8/layout/radial2"/>
    <dgm:cxn modelId="{87101080-CB8D-4EE3-A50B-FCCCB9E99DAE}" type="presParOf" srcId="{D4358FFD-6635-4278-B0F8-9A5E0C4156F5}" destId="{413F1F47-10AE-4FFD-BBC7-8EAD8EAFE131}" srcOrd="1" destOrd="0" presId="urn:microsoft.com/office/officeart/2005/8/layout/radial2"/>
    <dgm:cxn modelId="{FB48C883-F598-4360-9453-29A55ABECDA2}" type="presParOf" srcId="{F4886F35-77F1-455D-B889-AA1598C2AADB}" destId="{7ED3E1E2-034F-4CE6-810F-06EFDBF2B916}" srcOrd="1" destOrd="0" presId="urn:microsoft.com/office/officeart/2005/8/layout/radial2"/>
    <dgm:cxn modelId="{C34778C6-4EF7-497B-87E4-859FE1C0E54A}" type="presParOf" srcId="{F4886F35-77F1-455D-B889-AA1598C2AADB}" destId="{CF471867-D072-4908-AD43-76BBBDBCFB95}" srcOrd="2" destOrd="0" presId="urn:microsoft.com/office/officeart/2005/8/layout/radial2"/>
    <dgm:cxn modelId="{23AA77DE-EF02-4B46-A63C-F2FBD425B241}" type="presParOf" srcId="{CF471867-D072-4908-AD43-76BBBDBCFB95}" destId="{1F24B7B2-8593-496F-BCEA-1836A31384F4}" srcOrd="0" destOrd="0" presId="urn:microsoft.com/office/officeart/2005/8/layout/radial2"/>
    <dgm:cxn modelId="{44645F5F-BD1C-4D2B-B928-2AF4C09A4FCE}" type="presParOf" srcId="{CF471867-D072-4908-AD43-76BBBDBCFB95}" destId="{67CF2D4E-ADB9-4BEF-AE05-CF208A27A2C3}" srcOrd="1" destOrd="0" presId="urn:microsoft.com/office/officeart/2005/8/layout/radial2"/>
    <dgm:cxn modelId="{DBD2BDA1-1B31-4D1A-8D89-E461D36E5CC2}" type="presParOf" srcId="{F4886F35-77F1-455D-B889-AA1598C2AADB}" destId="{9DA39BAA-231A-47F4-AF8E-F1D462F8EC9E}" srcOrd="3" destOrd="0" presId="urn:microsoft.com/office/officeart/2005/8/layout/radial2"/>
    <dgm:cxn modelId="{05F9F680-8D98-4217-8391-8F59C9E774B8}" type="presParOf" srcId="{F4886F35-77F1-455D-B889-AA1598C2AADB}" destId="{33DA06E2-5227-45DF-A47A-49B2E741F042}" srcOrd="4" destOrd="0" presId="urn:microsoft.com/office/officeart/2005/8/layout/radial2"/>
    <dgm:cxn modelId="{9D38CF17-76D0-4D88-9DC0-B4143529FAC6}" type="presParOf" srcId="{33DA06E2-5227-45DF-A47A-49B2E741F042}" destId="{D5C3B6BA-E032-42E8-A4B4-7D1E8FC031F3}" srcOrd="0" destOrd="0" presId="urn:microsoft.com/office/officeart/2005/8/layout/radial2"/>
    <dgm:cxn modelId="{89AEF6CE-2519-49DE-8D46-D153100B23CD}" type="presParOf" srcId="{33DA06E2-5227-45DF-A47A-49B2E741F042}" destId="{DE3CECF3-B3C7-40B4-8E6E-F387A7A6EDC9}" srcOrd="1" destOrd="0" presId="urn:microsoft.com/office/officeart/2005/8/layout/radial2"/>
    <dgm:cxn modelId="{AED70FF3-8B26-4178-8B6B-1390673CE37C}" type="presParOf" srcId="{F4886F35-77F1-455D-B889-AA1598C2AADB}" destId="{A5D90C0A-B82A-446B-983A-90538F376BF0}" srcOrd="5" destOrd="0" presId="urn:microsoft.com/office/officeart/2005/8/layout/radial2"/>
    <dgm:cxn modelId="{9F02A638-2F19-4E75-B41D-1D2C42645FF1}" type="presParOf" srcId="{F4886F35-77F1-455D-B889-AA1598C2AADB}" destId="{3414D0AA-6CB2-48D3-94B5-87224945342E}" srcOrd="6" destOrd="0" presId="urn:microsoft.com/office/officeart/2005/8/layout/radial2"/>
    <dgm:cxn modelId="{27ABE49B-7CB9-4CFC-B9DE-F84F5E0060D0}" type="presParOf" srcId="{3414D0AA-6CB2-48D3-94B5-87224945342E}" destId="{DE959313-0528-4E5E-869F-63CC04FCE8D6}" srcOrd="0" destOrd="0" presId="urn:microsoft.com/office/officeart/2005/8/layout/radial2"/>
    <dgm:cxn modelId="{72958EED-A16E-4722-A767-C10F65A73FEA}" type="presParOf" srcId="{3414D0AA-6CB2-48D3-94B5-87224945342E}" destId="{E68560EC-5041-468C-AE0F-AC5BBDF7F7D9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267548-4510-4C91-9052-675DFE36CDD0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2CACDA51-5B9E-4047-A3D9-4A96AE310924}">
      <dgm:prSet phldrT="[Text]" custT="1"/>
      <dgm:spPr/>
      <dgm:t>
        <a:bodyPr/>
        <a:lstStyle/>
        <a:p>
          <a:r>
            <a:rPr lang="en-US" sz="2800" dirty="0" smtClean="0">
              <a:solidFill>
                <a:schemeClr val="accent2">
                  <a:lumMod val="75000"/>
                </a:schemeClr>
              </a:solidFill>
              <a:latin typeface="+mj-lt"/>
            </a:rPr>
            <a:t>Global Health Data Access Principles</a:t>
          </a:r>
          <a:endParaRPr lang="en-CA" sz="2800" dirty="0">
            <a:solidFill>
              <a:schemeClr val="accent2">
                <a:lumMod val="75000"/>
              </a:schemeClr>
            </a:solidFill>
            <a:latin typeface="+mj-lt"/>
          </a:endParaRPr>
        </a:p>
      </dgm:t>
    </dgm:pt>
    <dgm:pt modelId="{95B2B752-0CBE-47EE-BBB0-579695F2FB74}" type="parTrans" cxnId="{DEB7C3C6-F622-40ED-9903-DDF4DA587DFA}">
      <dgm:prSet/>
      <dgm:spPr/>
      <dgm:t>
        <a:bodyPr/>
        <a:lstStyle/>
        <a:p>
          <a:endParaRPr lang="en-CA"/>
        </a:p>
      </dgm:t>
    </dgm:pt>
    <dgm:pt modelId="{6CBD48C4-37A0-4FB1-BEC0-F99AB9722AA7}" type="sibTrans" cxnId="{DEB7C3C6-F622-40ED-9903-DDF4DA587DFA}">
      <dgm:prSet/>
      <dgm:spPr/>
      <dgm:t>
        <a:bodyPr/>
        <a:lstStyle/>
        <a:p>
          <a:endParaRPr lang="en-CA"/>
        </a:p>
      </dgm:t>
    </dgm:pt>
    <dgm:pt modelId="{B07FA165-69B7-47DA-8289-B19DD15E0A0D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accent2">
                  <a:lumMod val="75000"/>
                </a:schemeClr>
              </a:solidFill>
            </a:rPr>
            <a:t>Promotion of the Common Good</a:t>
          </a:r>
          <a:endParaRPr lang="en-CA" sz="1400" dirty="0">
            <a:solidFill>
              <a:schemeClr val="accent2">
                <a:lumMod val="75000"/>
              </a:schemeClr>
            </a:solidFill>
          </a:endParaRPr>
        </a:p>
      </dgm:t>
    </dgm:pt>
    <dgm:pt modelId="{70D4B46C-512D-480C-815E-7E9E4299AD7C}" type="parTrans" cxnId="{270A60ED-7D3F-4D76-9CF2-066DC6996CC7}">
      <dgm:prSet/>
      <dgm:spPr/>
      <dgm:t>
        <a:bodyPr/>
        <a:lstStyle/>
        <a:p>
          <a:endParaRPr lang="en-CA"/>
        </a:p>
      </dgm:t>
    </dgm:pt>
    <dgm:pt modelId="{793B7AAC-CB39-4474-B723-05E4C74687AA}" type="sibTrans" cxnId="{270A60ED-7D3F-4D76-9CF2-066DC6996CC7}">
      <dgm:prSet/>
      <dgm:spPr/>
      <dgm:t>
        <a:bodyPr/>
        <a:lstStyle/>
        <a:p>
          <a:endParaRPr lang="en-CA"/>
        </a:p>
      </dgm:t>
    </dgm:pt>
    <dgm:pt modelId="{AE6FC95D-86A6-4B15-A011-BECB8504AB33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accent2">
                  <a:lumMod val="75000"/>
                </a:schemeClr>
              </a:solidFill>
            </a:rPr>
            <a:t>Respect</a:t>
          </a:r>
          <a:endParaRPr lang="en-CA" sz="1400" dirty="0">
            <a:solidFill>
              <a:schemeClr val="accent2">
                <a:lumMod val="75000"/>
              </a:schemeClr>
            </a:solidFill>
          </a:endParaRPr>
        </a:p>
      </dgm:t>
    </dgm:pt>
    <dgm:pt modelId="{95BBE2B3-6798-4E56-A46D-69A3BE8C0176}" type="parTrans" cxnId="{FF51E6BB-9935-4D1A-98B7-40A932331F6B}">
      <dgm:prSet/>
      <dgm:spPr/>
      <dgm:t>
        <a:bodyPr/>
        <a:lstStyle/>
        <a:p>
          <a:endParaRPr lang="en-CA"/>
        </a:p>
      </dgm:t>
    </dgm:pt>
    <dgm:pt modelId="{27709EC8-7EF7-470B-81FA-043CFD677857}" type="sibTrans" cxnId="{FF51E6BB-9935-4D1A-98B7-40A932331F6B}">
      <dgm:prSet/>
      <dgm:spPr/>
      <dgm:t>
        <a:bodyPr/>
        <a:lstStyle/>
        <a:p>
          <a:endParaRPr lang="en-CA"/>
        </a:p>
      </dgm:t>
    </dgm:pt>
    <dgm:pt modelId="{E784FD04-CF2D-4EC5-B609-53FE2EFA9E01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accent2">
                  <a:lumMod val="75000"/>
                </a:schemeClr>
              </a:solidFill>
            </a:rPr>
            <a:t>Accountability</a:t>
          </a:r>
          <a:endParaRPr lang="en-CA" sz="1400" dirty="0">
            <a:solidFill>
              <a:schemeClr val="accent2">
                <a:lumMod val="75000"/>
              </a:schemeClr>
            </a:solidFill>
          </a:endParaRPr>
        </a:p>
      </dgm:t>
    </dgm:pt>
    <dgm:pt modelId="{ACF21959-7725-43BF-A0CF-09A3660280A9}" type="parTrans" cxnId="{66FD9F5D-5492-4BD7-8DE0-68494D5D62C8}">
      <dgm:prSet/>
      <dgm:spPr/>
      <dgm:t>
        <a:bodyPr/>
        <a:lstStyle/>
        <a:p>
          <a:endParaRPr lang="en-CA"/>
        </a:p>
      </dgm:t>
    </dgm:pt>
    <dgm:pt modelId="{182535B9-B10C-44B4-A1CE-89235E89025F}" type="sibTrans" cxnId="{66FD9F5D-5492-4BD7-8DE0-68494D5D62C8}">
      <dgm:prSet/>
      <dgm:spPr/>
      <dgm:t>
        <a:bodyPr/>
        <a:lstStyle/>
        <a:p>
          <a:endParaRPr lang="en-CA"/>
        </a:p>
      </dgm:t>
    </dgm:pt>
    <dgm:pt modelId="{D842BCA5-58EB-4EA5-B936-DB22E51BC4A7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accent2">
                  <a:lumMod val="75000"/>
                </a:schemeClr>
              </a:solidFill>
            </a:rPr>
            <a:t>Reciprocity</a:t>
          </a:r>
          <a:endParaRPr lang="en-CA" sz="1400" dirty="0">
            <a:solidFill>
              <a:schemeClr val="accent2">
                <a:lumMod val="75000"/>
              </a:schemeClr>
            </a:solidFill>
          </a:endParaRPr>
        </a:p>
      </dgm:t>
    </dgm:pt>
    <dgm:pt modelId="{2EDBB97F-D724-4E89-886F-C91AF010A3B3}" type="parTrans" cxnId="{B7959748-CD44-4F17-A857-602E1FD8F3DA}">
      <dgm:prSet/>
      <dgm:spPr/>
      <dgm:t>
        <a:bodyPr/>
        <a:lstStyle/>
        <a:p>
          <a:endParaRPr lang="en-CA"/>
        </a:p>
      </dgm:t>
    </dgm:pt>
    <dgm:pt modelId="{5EED7D1F-C2DD-47BD-BC07-CF1BF00719AA}" type="sibTrans" cxnId="{B7959748-CD44-4F17-A857-602E1FD8F3DA}">
      <dgm:prSet/>
      <dgm:spPr/>
      <dgm:t>
        <a:bodyPr/>
        <a:lstStyle/>
        <a:p>
          <a:endParaRPr lang="en-CA"/>
        </a:p>
      </dgm:t>
    </dgm:pt>
    <dgm:pt modelId="{DEFD5EB5-943D-49AD-A2A7-1743653988D8}">
      <dgm:prSet phldrT="[Text]" phldr="1"/>
      <dgm:spPr/>
      <dgm:t>
        <a:bodyPr/>
        <a:lstStyle/>
        <a:p>
          <a:endParaRPr lang="en-CA" dirty="0"/>
        </a:p>
      </dgm:t>
    </dgm:pt>
    <dgm:pt modelId="{35CBD4AA-AE3A-4675-A3D9-9871502E6642}" type="parTrans" cxnId="{F45E7AA3-A352-4BB9-9712-8098929E80E0}">
      <dgm:prSet/>
      <dgm:spPr/>
      <dgm:t>
        <a:bodyPr/>
        <a:lstStyle/>
        <a:p>
          <a:endParaRPr lang="en-CA"/>
        </a:p>
      </dgm:t>
    </dgm:pt>
    <dgm:pt modelId="{AE273EC6-A562-4DB2-9ADD-4F4D7A9C42AF}" type="sibTrans" cxnId="{F45E7AA3-A352-4BB9-9712-8098929E80E0}">
      <dgm:prSet/>
      <dgm:spPr/>
      <dgm:t>
        <a:bodyPr/>
        <a:lstStyle/>
        <a:p>
          <a:endParaRPr lang="en-CA"/>
        </a:p>
      </dgm:t>
    </dgm:pt>
    <dgm:pt modelId="{C419F232-F2D0-4193-827A-BF186D1AE0BD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accent2">
                  <a:lumMod val="75000"/>
                </a:schemeClr>
              </a:solidFill>
            </a:rPr>
            <a:t>Stewardship</a:t>
          </a:r>
          <a:endParaRPr lang="en-CA" sz="1400" dirty="0">
            <a:solidFill>
              <a:schemeClr val="accent2">
                <a:lumMod val="75000"/>
              </a:schemeClr>
            </a:solidFill>
          </a:endParaRPr>
        </a:p>
      </dgm:t>
    </dgm:pt>
    <dgm:pt modelId="{6EC04189-FE9A-4F95-B794-37E9DE89E458}" type="parTrans" cxnId="{5B798CDD-BE12-44F3-B052-CE687949A4E7}">
      <dgm:prSet/>
      <dgm:spPr/>
      <dgm:t>
        <a:bodyPr/>
        <a:lstStyle/>
        <a:p>
          <a:endParaRPr lang="en-CA"/>
        </a:p>
      </dgm:t>
    </dgm:pt>
    <dgm:pt modelId="{866D2106-B71A-4126-BF1D-D2857E42B9B7}" type="sibTrans" cxnId="{5B798CDD-BE12-44F3-B052-CE687949A4E7}">
      <dgm:prSet/>
      <dgm:spPr/>
      <dgm:t>
        <a:bodyPr/>
        <a:lstStyle/>
        <a:p>
          <a:endParaRPr lang="en-CA"/>
        </a:p>
      </dgm:t>
    </dgm:pt>
    <dgm:pt modelId="{2158052F-6CE9-44A0-B0D1-AEE3D94B451F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accent2">
                  <a:lumMod val="75000"/>
                </a:schemeClr>
              </a:solidFill>
            </a:rPr>
            <a:t>Proportionality</a:t>
          </a:r>
          <a:endParaRPr lang="en-CA" sz="1400" dirty="0">
            <a:solidFill>
              <a:schemeClr val="accent2">
                <a:lumMod val="75000"/>
              </a:schemeClr>
            </a:solidFill>
          </a:endParaRPr>
        </a:p>
      </dgm:t>
    </dgm:pt>
    <dgm:pt modelId="{F0F0B802-FD55-4318-8BE5-1FC0B185BB0C}" type="parTrans" cxnId="{53A9AFA2-088D-41BE-948F-E8D5961C5B50}">
      <dgm:prSet/>
      <dgm:spPr/>
      <dgm:t>
        <a:bodyPr/>
        <a:lstStyle/>
        <a:p>
          <a:endParaRPr lang="en-CA"/>
        </a:p>
      </dgm:t>
    </dgm:pt>
    <dgm:pt modelId="{AEEA777B-B051-48F3-B1A3-4BF515E9EF41}" type="sibTrans" cxnId="{53A9AFA2-088D-41BE-948F-E8D5961C5B50}">
      <dgm:prSet/>
      <dgm:spPr/>
      <dgm:t>
        <a:bodyPr/>
        <a:lstStyle/>
        <a:p>
          <a:endParaRPr lang="en-CA"/>
        </a:p>
      </dgm:t>
    </dgm:pt>
    <dgm:pt modelId="{840F71FE-351E-42A8-8A7E-31DC2AF675E7}" type="pres">
      <dgm:prSet presAssocID="{01267548-4510-4C91-9052-675DFE36CDD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B4B04D00-C6F4-4480-9E47-2FE2786069D3}" type="pres">
      <dgm:prSet presAssocID="{01267548-4510-4C91-9052-675DFE36CDD0}" presName="radial" presStyleCnt="0">
        <dgm:presLayoutVars>
          <dgm:animLvl val="ctr"/>
        </dgm:presLayoutVars>
      </dgm:prSet>
      <dgm:spPr/>
    </dgm:pt>
    <dgm:pt modelId="{10153C50-66F1-481E-A5BA-FDCEBF0B6E19}" type="pres">
      <dgm:prSet presAssocID="{2CACDA51-5B9E-4047-A3D9-4A96AE310924}" presName="centerShape" presStyleLbl="vennNode1" presStyleIdx="0" presStyleCnt="7" custScaleX="126865" custScaleY="113511"/>
      <dgm:spPr/>
      <dgm:t>
        <a:bodyPr/>
        <a:lstStyle/>
        <a:p>
          <a:endParaRPr lang="en-CA"/>
        </a:p>
      </dgm:t>
    </dgm:pt>
    <dgm:pt modelId="{BEC3882F-C2F2-413D-8093-33C4ADF11F4A}" type="pres">
      <dgm:prSet presAssocID="{B07FA165-69B7-47DA-8289-B19DD15E0A0D}" presName="node" presStyleLbl="vennNode1" presStyleIdx="1" presStyleCnt="7" custScaleX="135210" custRadScaleRad="100064" custRadScaleInc="-258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7226FC6-7622-4BFC-8B96-58A1F9077D3F}" type="pres">
      <dgm:prSet presAssocID="{AE6FC95D-86A6-4B15-A011-BECB8504AB33}" presName="node" presStyleLbl="vennNode1" presStyleIdx="2" presStyleCnt="7" custScaleX="125881" custRadScaleRad="120755" custRadScaleInc="13417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D4C0231-D865-44C2-B732-FBA67ED9C07B}" type="pres">
      <dgm:prSet presAssocID="{E784FD04-CF2D-4EC5-B609-53FE2EFA9E01}" presName="node" presStyleLbl="vennNode1" presStyleIdx="3" presStyleCnt="7" custScaleX="130986" custRadScaleRad="118707" custRadScaleInc="-793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978AB5B-B73D-4F3B-AC4F-131541409018}" type="pres">
      <dgm:prSet presAssocID="{C419F232-F2D0-4193-827A-BF186D1AE0BD}" presName="node" presStyleLbl="vennNode1" presStyleIdx="4" presStyleCnt="7" custScaleX="144924" custRadScaleRad="98974" custRadScaleInc="-2141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8FF0D07-2481-40F8-8200-4743726B3E6A}" type="pres">
      <dgm:prSet presAssocID="{2158052F-6CE9-44A0-B0D1-AEE3D94B451F}" presName="node" presStyleLbl="vennNode1" presStyleIdx="5" presStyleCnt="7" custScaleX="133804" custRadScaleRad="124614" custRadScaleInc="15371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6F30FFF-7DC9-4EE7-AC5E-5F55016B82EC}" type="pres">
      <dgm:prSet presAssocID="{D842BCA5-58EB-4EA5-B936-DB22E51BC4A7}" presName="node" presStyleLbl="vennNode1" presStyleIdx="6" presStyleCnt="7" custScaleX="123944" custRadScaleRad="120700" custRadScaleInc="-11739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819B5196-B77F-4EC1-A4B9-099AFC1A51B1}" type="presOf" srcId="{01267548-4510-4C91-9052-675DFE36CDD0}" destId="{840F71FE-351E-42A8-8A7E-31DC2AF675E7}" srcOrd="0" destOrd="0" presId="urn:microsoft.com/office/officeart/2005/8/layout/radial3"/>
    <dgm:cxn modelId="{228561CA-4988-44D3-8CE1-031B0047D2EC}" type="presOf" srcId="{C419F232-F2D0-4193-827A-BF186D1AE0BD}" destId="{F978AB5B-B73D-4F3B-AC4F-131541409018}" srcOrd="0" destOrd="0" presId="urn:microsoft.com/office/officeart/2005/8/layout/radial3"/>
    <dgm:cxn modelId="{DEB7C3C6-F622-40ED-9903-DDF4DA587DFA}" srcId="{01267548-4510-4C91-9052-675DFE36CDD0}" destId="{2CACDA51-5B9E-4047-A3D9-4A96AE310924}" srcOrd="0" destOrd="0" parTransId="{95B2B752-0CBE-47EE-BBB0-579695F2FB74}" sibTransId="{6CBD48C4-37A0-4FB1-BEC0-F99AB9722AA7}"/>
    <dgm:cxn modelId="{266D2D63-F6A6-4B0A-BF98-A61391ED86E9}" type="presOf" srcId="{E784FD04-CF2D-4EC5-B609-53FE2EFA9E01}" destId="{DD4C0231-D865-44C2-B732-FBA67ED9C07B}" srcOrd="0" destOrd="0" presId="urn:microsoft.com/office/officeart/2005/8/layout/radial3"/>
    <dgm:cxn modelId="{B3BED147-56A0-4A44-A804-98EAF39107AC}" type="presOf" srcId="{2CACDA51-5B9E-4047-A3D9-4A96AE310924}" destId="{10153C50-66F1-481E-A5BA-FDCEBF0B6E19}" srcOrd="0" destOrd="0" presId="urn:microsoft.com/office/officeart/2005/8/layout/radial3"/>
    <dgm:cxn modelId="{66FD9F5D-5492-4BD7-8DE0-68494D5D62C8}" srcId="{2CACDA51-5B9E-4047-A3D9-4A96AE310924}" destId="{E784FD04-CF2D-4EC5-B609-53FE2EFA9E01}" srcOrd="2" destOrd="0" parTransId="{ACF21959-7725-43BF-A0CF-09A3660280A9}" sibTransId="{182535B9-B10C-44B4-A1CE-89235E89025F}"/>
    <dgm:cxn modelId="{4BEFF164-217F-482E-A3B2-58DAF2BC1989}" type="presOf" srcId="{AE6FC95D-86A6-4B15-A011-BECB8504AB33}" destId="{87226FC6-7622-4BFC-8B96-58A1F9077D3F}" srcOrd="0" destOrd="0" presId="urn:microsoft.com/office/officeart/2005/8/layout/radial3"/>
    <dgm:cxn modelId="{01F1B26A-8FBB-4735-94F4-1E20969467D4}" type="presOf" srcId="{B07FA165-69B7-47DA-8289-B19DD15E0A0D}" destId="{BEC3882F-C2F2-413D-8093-33C4ADF11F4A}" srcOrd="0" destOrd="0" presId="urn:microsoft.com/office/officeart/2005/8/layout/radial3"/>
    <dgm:cxn modelId="{B7959748-CD44-4F17-A857-602E1FD8F3DA}" srcId="{2CACDA51-5B9E-4047-A3D9-4A96AE310924}" destId="{D842BCA5-58EB-4EA5-B936-DB22E51BC4A7}" srcOrd="5" destOrd="0" parTransId="{2EDBB97F-D724-4E89-886F-C91AF010A3B3}" sibTransId="{5EED7D1F-C2DD-47BD-BC07-CF1BF00719AA}"/>
    <dgm:cxn modelId="{F45E7AA3-A352-4BB9-9712-8098929E80E0}" srcId="{01267548-4510-4C91-9052-675DFE36CDD0}" destId="{DEFD5EB5-943D-49AD-A2A7-1743653988D8}" srcOrd="1" destOrd="0" parTransId="{35CBD4AA-AE3A-4675-A3D9-9871502E6642}" sibTransId="{AE273EC6-A562-4DB2-9ADD-4F4D7A9C42AF}"/>
    <dgm:cxn modelId="{77219EAB-23A2-4815-BB0C-F3921F57B46E}" type="presOf" srcId="{D842BCA5-58EB-4EA5-B936-DB22E51BC4A7}" destId="{76F30FFF-7DC9-4EE7-AC5E-5F55016B82EC}" srcOrd="0" destOrd="0" presId="urn:microsoft.com/office/officeart/2005/8/layout/radial3"/>
    <dgm:cxn modelId="{270A60ED-7D3F-4D76-9CF2-066DC6996CC7}" srcId="{2CACDA51-5B9E-4047-A3D9-4A96AE310924}" destId="{B07FA165-69B7-47DA-8289-B19DD15E0A0D}" srcOrd="0" destOrd="0" parTransId="{70D4B46C-512D-480C-815E-7E9E4299AD7C}" sibTransId="{793B7AAC-CB39-4474-B723-05E4C74687AA}"/>
    <dgm:cxn modelId="{FF51E6BB-9935-4D1A-98B7-40A932331F6B}" srcId="{2CACDA51-5B9E-4047-A3D9-4A96AE310924}" destId="{AE6FC95D-86A6-4B15-A011-BECB8504AB33}" srcOrd="1" destOrd="0" parTransId="{95BBE2B3-6798-4E56-A46D-69A3BE8C0176}" sibTransId="{27709EC8-7EF7-470B-81FA-043CFD677857}"/>
    <dgm:cxn modelId="{C782A617-3EDA-4ADF-B204-488BA1DCA383}" type="presOf" srcId="{2158052F-6CE9-44A0-B0D1-AEE3D94B451F}" destId="{F8FF0D07-2481-40F8-8200-4743726B3E6A}" srcOrd="0" destOrd="0" presId="urn:microsoft.com/office/officeart/2005/8/layout/radial3"/>
    <dgm:cxn modelId="{53A9AFA2-088D-41BE-948F-E8D5961C5B50}" srcId="{2CACDA51-5B9E-4047-A3D9-4A96AE310924}" destId="{2158052F-6CE9-44A0-B0D1-AEE3D94B451F}" srcOrd="4" destOrd="0" parTransId="{F0F0B802-FD55-4318-8BE5-1FC0B185BB0C}" sibTransId="{AEEA777B-B051-48F3-B1A3-4BF515E9EF41}"/>
    <dgm:cxn modelId="{5B798CDD-BE12-44F3-B052-CE687949A4E7}" srcId="{2CACDA51-5B9E-4047-A3D9-4A96AE310924}" destId="{C419F232-F2D0-4193-827A-BF186D1AE0BD}" srcOrd="3" destOrd="0" parTransId="{6EC04189-FE9A-4F95-B794-37E9DE89E458}" sibTransId="{866D2106-B71A-4126-BF1D-D2857E42B9B7}"/>
    <dgm:cxn modelId="{EA09E3EC-DDA8-447A-AE3B-E4025C8B3C66}" type="presParOf" srcId="{840F71FE-351E-42A8-8A7E-31DC2AF675E7}" destId="{B4B04D00-C6F4-4480-9E47-2FE2786069D3}" srcOrd="0" destOrd="0" presId="urn:microsoft.com/office/officeart/2005/8/layout/radial3"/>
    <dgm:cxn modelId="{E8415F8C-6D97-49A2-AEE1-C6E85218B307}" type="presParOf" srcId="{B4B04D00-C6F4-4480-9E47-2FE2786069D3}" destId="{10153C50-66F1-481E-A5BA-FDCEBF0B6E19}" srcOrd="0" destOrd="0" presId="urn:microsoft.com/office/officeart/2005/8/layout/radial3"/>
    <dgm:cxn modelId="{6E594B04-81AB-4324-85AD-ACA10ED638E0}" type="presParOf" srcId="{B4B04D00-C6F4-4480-9E47-2FE2786069D3}" destId="{BEC3882F-C2F2-413D-8093-33C4ADF11F4A}" srcOrd="1" destOrd="0" presId="urn:microsoft.com/office/officeart/2005/8/layout/radial3"/>
    <dgm:cxn modelId="{D39FBBDA-78A5-45C7-A026-204FAC2BE897}" type="presParOf" srcId="{B4B04D00-C6F4-4480-9E47-2FE2786069D3}" destId="{87226FC6-7622-4BFC-8B96-58A1F9077D3F}" srcOrd="2" destOrd="0" presId="urn:microsoft.com/office/officeart/2005/8/layout/radial3"/>
    <dgm:cxn modelId="{4A2D33E2-91E4-498E-848F-6030460EA4F4}" type="presParOf" srcId="{B4B04D00-C6F4-4480-9E47-2FE2786069D3}" destId="{DD4C0231-D865-44C2-B732-FBA67ED9C07B}" srcOrd="3" destOrd="0" presId="urn:microsoft.com/office/officeart/2005/8/layout/radial3"/>
    <dgm:cxn modelId="{6EC9EF47-5CE1-4A02-8D64-AC2D527C1997}" type="presParOf" srcId="{B4B04D00-C6F4-4480-9E47-2FE2786069D3}" destId="{F978AB5B-B73D-4F3B-AC4F-131541409018}" srcOrd="4" destOrd="0" presId="urn:microsoft.com/office/officeart/2005/8/layout/radial3"/>
    <dgm:cxn modelId="{321D1ADD-A48B-494D-A8B8-517C04884416}" type="presParOf" srcId="{B4B04D00-C6F4-4480-9E47-2FE2786069D3}" destId="{F8FF0D07-2481-40F8-8200-4743726B3E6A}" srcOrd="5" destOrd="0" presId="urn:microsoft.com/office/officeart/2005/8/layout/radial3"/>
    <dgm:cxn modelId="{4239E206-445F-41F1-840C-ADFDE0EF23E5}" type="presParOf" srcId="{B4B04D00-C6F4-4480-9E47-2FE2786069D3}" destId="{76F30FFF-7DC9-4EE7-AC5E-5F55016B82EC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4094DC-D6EB-4DA8-8C76-844602A23FB4}">
      <dsp:nvSpPr>
        <dsp:cNvPr id="0" name=""/>
        <dsp:cNvSpPr/>
      </dsp:nvSpPr>
      <dsp:spPr>
        <a:xfrm>
          <a:off x="1997" y="301896"/>
          <a:ext cx="1361003" cy="42802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solidFill>
                <a:schemeClr val="accent2">
                  <a:lumMod val="75000"/>
                </a:schemeClr>
              </a:solidFill>
            </a:rPr>
            <a:t>collection</a:t>
          </a:r>
          <a:endParaRPr lang="en-CA" sz="1800" b="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1997" y="301896"/>
        <a:ext cx="1253998" cy="428022"/>
      </dsp:txXfrm>
    </dsp:sp>
    <dsp:sp modelId="{5ABB23B1-4ED5-4F81-A5D4-9F1F8C2B55B1}">
      <dsp:nvSpPr>
        <dsp:cNvPr id="0" name=""/>
        <dsp:cNvSpPr/>
      </dsp:nvSpPr>
      <dsp:spPr>
        <a:xfrm>
          <a:off x="1148990" y="301896"/>
          <a:ext cx="1381356" cy="4280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accent2">
                  <a:lumMod val="75000"/>
                </a:schemeClr>
              </a:solidFill>
            </a:rPr>
            <a:t>access</a:t>
          </a:r>
          <a:endParaRPr lang="en-CA" sz="18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1363001" y="301896"/>
        <a:ext cx="953334" cy="428022"/>
      </dsp:txXfrm>
    </dsp:sp>
    <dsp:sp modelId="{78ABEB90-757A-4C2E-8805-D28DDB71D394}">
      <dsp:nvSpPr>
        <dsp:cNvPr id="0" name=""/>
        <dsp:cNvSpPr/>
      </dsp:nvSpPr>
      <dsp:spPr>
        <a:xfrm>
          <a:off x="2316335" y="301896"/>
          <a:ext cx="1070055" cy="4280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accent2">
                  <a:lumMod val="75000"/>
                </a:schemeClr>
              </a:solidFill>
            </a:rPr>
            <a:t>use</a:t>
          </a:r>
          <a:endParaRPr lang="en-CA" sz="18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2530346" y="301896"/>
        <a:ext cx="642033" cy="428022"/>
      </dsp:txXfrm>
    </dsp:sp>
    <dsp:sp modelId="{A261E3E0-1445-41BE-9211-62646064EC0B}">
      <dsp:nvSpPr>
        <dsp:cNvPr id="0" name=""/>
        <dsp:cNvSpPr/>
      </dsp:nvSpPr>
      <dsp:spPr>
        <a:xfrm>
          <a:off x="3172379" y="301896"/>
          <a:ext cx="1638041" cy="4280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accent2">
                  <a:lumMod val="75000"/>
                </a:schemeClr>
              </a:solidFill>
            </a:rPr>
            <a:t>disclosure</a:t>
          </a:r>
          <a:endParaRPr lang="en-CA" sz="18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3386390" y="301896"/>
        <a:ext cx="1210019" cy="428022"/>
      </dsp:txXfrm>
    </dsp:sp>
    <dsp:sp modelId="{843B87AB-4EF7-4635-8712-D58C66C47246}">
      <dsp:nvSpPr>
        <dsp:cNvPr id="0" name=""/>
        <dsp:cNvSpPr/>
      </dsp:nvSpPr>
      <dsp:spPr>
        <a:xfrm>
          <a:off x="4596409" y="301896"/>
          <a:ext cx="1650325" cy="4280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accent2">
                  <a:lumMod val="75000"/>
                </a:schemeClr>
              </a:solidFill>
            </a:rPr>
            <a:t>retention</a:t>
          </a:r>
          <a:endParaRPr lang="en-CA" sz="18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4810420" y="301896"/>
        <a:ext cx="1222303" cy="428022"/>
      </dsp:txXfrm>
    </dsp:sp>
    <dsp:sp modelId="{CDC69D89-2745-49C9-B375-010B1610CC32}">
      <dsp:nvSpPr>
        <dsp:cNvPr id="0" name=""/>
        <dsp:cNvSpPr/>
      </dsp:nvSpPr>
      <dsp:spPr>
        <a:xfrm>
          <a:off x="6021428" y="316102"/>
          <a:ext cx="1509078" cy="4281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en-US" sz="1800" kern="1200" dirty="0" smtClean="0">
              <a:solidFill>
                <a:schemeClr val="accent2">
                  <a:lumMod val="75000"/>
                </a:schemeClr>
              </a:solidFill>
            </a:rPr>
            <a:t>disposal</a:t>
          </a:r>
          <a:endParaRPr lang="en-CA" sz="18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6235516" y="316102"/>
        <a:ext cx="1080902" cy="4281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90C0A-B82A-446B-983A-90538F376BF0}">
      <dsp:nvSpPr>
        <dsp:cNvPr id="0" name=""/>
        <dsp:cNvSpPr/>
      </dsp:nvSpPr>
      <dsp:spPr>
        <a:xfrm rot="2253106">
          <a:off x="2751958" y="3244224"/>
          <a:ext cx="964264" cy="51943"/>
        </a:xfrm>
        <a:custGeom>
          <a:avLst/>
          <a:gdLst/>
          <a:ahLst/>
          <a:cxnLst/>
          <a:rect l="0" t="0" r="0" b="0"/>
          <a:pathLst>
            <a:path>
              <a:moveTo>
                <a:pt x="0" y="25971"/>
              </a:moveTo>
              <a:lnTo>
                <a:pt x="964264" y="259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A39BAA-231A-47F4-AF8E-F1D462F8EC9E}">
      <dsp:nvSpPr>
        <dsp:cNvPr id="0" name=""/>
        <dsp:cNvSpPr/>
      </dsp:nvSpPr>
      <dsp:spPr>
        <a:xfrm>
          <a:off x="2851855" y="2335648"/>
          <a:ext cx="739333" cy="51943"/>
        </a:xfrm>
        <a:custGeom>
          <a:avLst/>
          <a:gdLst/>
          <a:ahLst/>
          <a:cxnLst/>
          <a:rect l="0" t="0" r="0" b="0"/>
          <a:pathLst>
            <a:path>
              <a:moveTo>
                <a:pt x="0" y="25971"/>
              </a:moveTo>
              <a:lnTo>
                <a:pt x="739333" y="259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D3E1E2-034F-4CE6-810F-06EFDBF2B916}">
      <dsp:nvSpPr>
        <dsp:cNvPr id="0" name=""/>
        <dsp:cNvSpPr/>
      </dsp:nvSpPr>
      <dsp:spPr>
        <a:xfrm rot="19019663">
          <a:off x="2765399" y="1370384"/>
          <a:ext cx="643481" cy="51943"/>
        </a:xfrm>
        <a:custGeom>
          <a:avLst/>
          <a:gdLst/>
          <a:ahLst/>
          <a:cxnLst/>
          <a:rect l="0" t="0" r="0" b="0"/>
          <a:pathLst>
            <a:path>
              <a:moveTo>
                <a:pt x="0" y="25971"/>
              </a:moveTo>
              <a:lnTo>
                <a:pt x="643481" y="259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3F1F47-10AE-4FFD-BBC7-8EAD8EAFE131}">
      <dsp:nvSpPr>
        <dsp:cNvPr id="0" name=""/>
        <dsp:cNvSpPr/>
      </dsp:nvSpPr>
      <dsp:spPr>
        <a:xfrm>
          <a:off x="642886" y="1025368"/>
          <a:ext cx="2818676" cy="267250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24B7B2-8593-496F-BCEA-1836A31384F4}">
      <dsp:nvSpPr>
        <dsp:cNvPr id="0" name=""/>
        <dsp:cNvSpPr/>
      </dsp:nvSpPr>
      <dsp:spPr>
        <a:xfrm>
          <a:off x="3104083" y="-49400"/>
          <a:ext cx="1520664" cy="14415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solidFill>
                <a:schemeClr val="accent6"/>
              </a:solidFill>
              <a:latin typeface="Calibri" pitchFamily="34" charset="0"/>
            </a:rPr>
            <a:t>data source</a:t>
          </a:r>
          <a:endParaRPr lang="en-CA" sz="1800" b="0" kern="1200" dirty="0">
            <a:solidFill>
              <a:schemeClr val="accent6"/>
            </a:solidFill>
            <a:latin typeface="Calibri" pitchFamily="34" charset="0"/>
          </a:endParaRPr>
        </a:p>
      </dsp:txBody>
      <dsp:txXfrm>
        <a:off x="3326779" y="161715"/>
        <a:ext cx="1075272" cy="1019353"/>
      </dsp:txXfrm>
    </dsp:sp>
    <dsp:sp modelId="{D5C3B6BA-E032-42E8-A4B4-7D1E8FC031F3}">
      <dsp:nvSpPr>
        <dsp:cNvPr id="0" name=""/>
        <dsp:cNvSpPr/>
      </dsp:nvSpPr>
      <dsp:spPr>
        <a:xfrm>
          <a:off x="3591189" y="1633988"/>
          <a:ext cx="1465929" cy="1455264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solidFill>
                <a:srgbClr val="002060"/>
              </a:solidFill>
              <a:latin typeface="Calibri" pitchFamily="34" charset="0"/>
            </a:rPr>
            <a:t>data producer</a:t>
          </a:r>
          <a:endParaRPr lang="en-CA" sz="1800" b="0" kern="1200" dirty="0">
            <a:solidFill>
              <a:srgbClr val="002060"/>
            </a:solidFill>
            <a:latin typeface="Calibri" pitchFamily="34" charset="0"/>
          </a:endParaRPr>
        </a:p>
      </dsp:txBody>
      <dsp:txXfrm>
        <a:off x="3805869" y="1847106"/>
        <a:ext cx="1036569" cy="1029028"/>
      </dsp:txXfrm>
    </dsp:sp>
    <dsp:sp modelId="{DE959313-0528-4E5E-869F-63CC04FCE8D6}">
      <dsp:nvSpPr>
        <dsp:cNvPr id="0" name=""/>
        <dsp:cNvSpPr/>
      </dsp:nvSpPr>
      <dsp:spPr>
        <a:xfrm>
          <a:off x="3464047" y="3268706"/>
          <a:ext cx="1487601" cy="1500157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solidFill>
                <a:schemeClr val="accent6"/>
              </a:solidFill>
              <a:latin typeface="Calibri" pitchFamily="34" charset="0"/>
            </a:rPr>
            <a:t>data consumer</a:t>
          </a:r>
          <a:endParaRPr lang="en-CA" sz="1800" b="0" kern="1200" dirty="0">
            <a:solidFill>
              <a:schemeClr val="accent6"/>
            </a:solidFill>
            <a:latin typeface="Calibri" pitchFamily="34" charset="0"/>
          </a:endParaRPr>
        </a:p>
      </dsp:txBody>
      <dsp:txXfrm>
        <a:off x="3681901" y="3488399"/>
        <a:ext cx="1051893" cy="10607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153C50-66F1-481E-A5BA-FDCEBF0B6E19}">
      <dsp:nvSpPr>
        <dsp:cNvPr id="0" name=""/>
        <dsp:cNvSpPr/>
      </dsp:nvSpPr>
      <dsp:spPr>
        <a:xfrm>
          <a:off x="2173470" y="983867"/>
          <a:ext cx="3738716" cy="334517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accent2">
                  <a:lumMod val="75000"/>
                </a:schemeClr>
              </a:solidFill>
              <a:latin typeface="+mj-lt"/>
            </a:rPr>
            <a:t>Global Health Data Access Principles</a:t>
          </a:r>
          <a:endParaRPr lang="en-CA" sz="2800" kern="1200" dirty="0">
            <a:solidFill>
              <a:schemeClr val="accent2">
                <a:lumMod val="75000"/>
              </a:schemeClr>
            </a:solidFill>
            <a:latin typeface="+mj-lt"/>
          </a:endParaRPr>
        </a:p>
      </dsp:txBody>
      <dsp:txXfrm>
        <a:off x="2720992" y="1473756"/>
        <a:ext cx="2643672" cy="2365395"/>
      </dsp:txXfrm>
    </dsp:sp>
    <dsp:sp modelId="{BEC3882F-C2F2-413D-8093-33C4ADF11F4A}">
      <dsp:nvSpPr>
        <dsp:cNvPr id="0" name=""/>
        <dsp:cNvSpPr/>
      </dsp:nvSpPr>
      <dsp:spPr>
        <a:xfrm>
          <a:off x="2994789" y="0"/>
          <a:ext cx="1992321" cy="147350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accent2">
                  <a:lumMod val="75000"/>
                </a:schemeClr>
              </a:solidFill>
            </a:rPr>
            <a:t>Promotion of the Common Good</a:t>
          </a:r>
          <a:endParaRPr lang="en-CA" sz="14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3286558" y="215789"/>
        <a:ext cx="1408783" cy="1041923"/>
      </dsp:txXfrm>
    </dsp:sp>
    <dsp:sp modelId="{87226FC6-7622-4BFC-8B96-58A1F9077D3F}">
      <dsp:nvSpPr>
        <dsp:cNvPr id="0" name=""/>
        <dsp:cNvSpPr/>
      </dsp:nvSpPr>
      <dsp:spPr>
        <a:xfrm>
          <a:off x="5264909" y="1053434"/>
          <a:ext cx="1854858" cy="147350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accent2">
                  <a:lumMod val="75000"/>
                </a:schemeClr>
              </a:solidFill>
            </a:rPr>
            <a:t>Respect</a:t>
          </a:r>
          <a:endParaRPr lang="en-CA" sz="14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5536547" y="1269223"/>
        <a:ext cx="1311582" cy="1041923"/>
      </dsp:txXfrm>
    </dsp:sp>
    <dsp:sp modelId="{DD4C0231-D865-44C2-B732-FBA67ED9C07B}">
      <dsp:nvSpPr>
        <dsp:cNvPr id="0" name=""/>
        <dsp:cNvSpPr/>
      </dsp:nvSpPr>
      <dsp:spPr>
        <a:xfrm>
          <a:off x="5138471" y="2891180"/>
          <a:ext cx="1930081" cy="147350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accent2">
                  <a:lumMod val="75000"/>
                </a:schemeClr>
              </a:solidFill>
            </a:rPr>
            <a:t>Accountability</a:t>
          </a:r>
          <a:endParaRPr lang="en-CA" sz="14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5421125" y="3106969"/>
        <a:ext cx="1364773" cy="1041923"/>
      </dsp:txXfrm>
    </dsp:sp>
    <dsp:sp modelId="{F978AB5B-B73D-4F3B-AC4F-131541409018}">
      <dsp:nvSpPr>
        <dsp:cNvPr id="0" name=""/>
        <dsp:cNvSpPr/>
      </dsp:nvSpPr>
      <dsp:spPr>
        <a:xfrm>
          <a:off x="3017683" y="3818711"/>
          <a:ext cx="2135457" cy="147350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accent2">
                  <a:lumMod val="75000"/>
                </a:schemeClr>
              </a:solidFill>
            </a:rPr>
            <a:t>Stewardship</a:t>
          </a:r>
          <a:endParaRPr lang="en-CA" sz="14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3330413" y="4034500"/>
        <a:ext cx="1509997" cy="1041923"/>
      </dsp:txXfrm>
    </dsp:sp>
    <dsp:sp modelId="{F8FF0D07-2481-40F8-8200-4743726B3E6A}">
      <dsp:nvSpPr>
        <dsp:cNvPr id="0" name=""/>
        <dsp:cNvSpPr/>
      </dsp:nvSpPr>
      <dsp:spPr>
        <a:xfrm>
          <a:off x="820997" y="2768081"/>
          <a:ext cx="1971604" cy="147350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accent2">
                  <a:lumMod val="75000"/>
                </a:schemeClr>
              </a:solidFill>
            </a:rPr>
            <a:t>Proportionality</a:t>
          </a:r>
          <a:endParaRPr lang="en-CA" sz="14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1109732" y="2983870"/>
        <a:ext cx="1394134" cy="1041923"/>
      </dsp:txXfrm>
    </dsp:sp>
    <dsp:sp modelId="{76F30FFF-7DC9-4EE7-AC5E-5F55016B82EC}">
      <dsp:nvSpPr>
        <dsp:cNvPr id="0" name=""/>
        <dsp:cNvSpPr/>
      </dsp:nvSpPr>
      <dsp:spPr>
        <a:xfrm>
          <a:off x="996684" y="1016210"/>
          <a:ext cx="1826317" cy="147350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accent2">
                  <a:lumMod val="75000"/>
                </a:schemeClr>
              </a:solidFill>
            </a:rPr>
            <a:t>Reciprocity</a:t>
          </a:r>
          <a:endParaRPr lang="en-CA" sz="14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1264142" y="1231999"/>
        <a:ext cx="1291401" cy="10419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9609835C-75F1-49DD-9B9E-0A1A89B3BBF8}" type="datetime1">
              <a:rPr lang="en-US"/>
              <a:pPr>
                <a:defRPr/>
              </a:pPr>
              <a:t>11/15/2013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A5A7A444-7CAC-4F35-A455-5FB51062F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6578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A4702063-FB3F-44B2-94B1-3FCEE4CE6F6A}" type="datetime1">
              <a:rPr lang="en-US"/>
              <a:pPr>
                <a:defRPr/>
              </a:pPr>
              <a:t>11/15/2013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44AF145F-2DD9-4EF3-B4F8-582D29808F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6922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baseline="0" dirty="0" smtClean="0"/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AF145F-2DD9-4EF3-B4F8-582D29808F3A}" type="slidenum">
              <a:rPr lang="en-US" smtClean="0"/>
              <a:pPr>
                <a:defRPr/>
              </a:pPr>
              <a:t>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Also,</a:t>
            </a:r>
            <a:r>
              <a:rPr lang="en-US" baseline="0" dirty="0" smtClean="0"/>
              <a:t> Open Government Partnership (2011)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AF145F-2DD9-4EF3-B4F8-582D29808F3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Limited culture: getting</a:t>
            </a:r>
            <a:r>
              <a:rPr lang="en-US" baseline="0" dirty="0" smtClean="0"/>
              <a:t> ‘scooped’, P&amp;C, lack of incentives, rewards, or enforcement;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AF145F-2DD9-4EF3-B4F8-582D29808F3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AF145F-2DD9-4EF3-B4F8-582D29808F3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679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</a:t>
            </a:r>
            <a:r>
              <a:rPr lang="en-US" baseline="0" dirty="0" smtClean="0"/>
              <a:t> sharing must begin with principles; WEF (2011) report on data as new economic asset class called for the ‘definition of global principles for sharing personal information’;  The Joint Statement by funders called for the development of principles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AF145F-2DD9-4EF3-B4F8-582D29808F3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AF145F-2DD9-4EF3-B4F8-582D29808F3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650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RC_LOGO_485c_655c_NoTa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12775"/>
            <a:ext cx="2640012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SRC_LOGO_485c_655c_tag.jpg"/>
          <p:cNvPicPr>
            <a:picLocks noChangeAspect="1"/>
          </p:cNvPicPr>
          <p:nvPr/>
        </p:nvPicPr>
        <p:blipFill>
          <a:blip r:embed="rId3" cstate="print"/>
          <a:srcRect t="79094"/>
          <a:stretch>
            <a:fillRect/>
          </a:stretch>
        </p:blipFill>
        <p:spPr bwMode="auto">
          <a:xfrm>
            <a:off x="684213" y="2381250"/>
            <a:ext cx="2592387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03848" y="5013176"/>
            <a:ext cx="4392488" cy="307777"/>
          </a:xfrm>
        </p:spPr>
        <p:txBody>
          <a:bodyPr>
            <a:spAutoFit/>
          </a:bodyPr>
          <a:lstStyle>
            <a:lvl1pPr>
              <a:defRPr baseline="0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03848" y="5373216"/>
            <a:ext cx="4392488" cy="216024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1400"/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RC_LOGO_485c_655c_NoTa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463" y="260350"/>
            <a:ext cx="15843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5832648" cy="792088"/>
          </a:xfrm>
        </p:spPr>
        <p:txBody>
          <a:bodyPr/>
          <a:lstStyle>
            <a:lvl1pPr algn="l">
              <a:defRPr sz="320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83568" y="1484784"/>
            <a:ext cx="7772400" cy="4231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+mj-lt" charset="0"/>
              <a:buNone/>
              <a:tabLst/>
              <a:defRPr sz="2000">
                <a:latin typeface="Calibri" pitchFamily="34" charset="0"/>
                <a:cs typeface="Calibri" pitchFamily="34" charset="0"/>
              </a:defRPr>
            </a:lvl1pPr>
            <a:lvl2pPr marL="8001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charset="0"/>
              <a:buAutoNum type="arabicPeriod"/>
              <a:tabLst/>
              <a:defRPr/>
            </a:lvl2pPr>
            <a:lvl3pPr marL="1314450" marR="0" indent="-400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charset="0"/>
              <a:buAutoNum type="alphaLcPeriod"/>
              <a:tabLst/>
              <a:defRPr/>
            </a:lvl3pPr>
            <a:lvl4pPr marL="1771650" marR="0" indent="-400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charset="0"/>
              <a:buAutoNum type="romanLcPeriod"/>
              <a:tabLst/>
              <a:defRPr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charset="0"/>
              <a:buChar char="•"/>
              <a:tabLst/>
              <a:defRPr/>
            </a:lvl5pPr>
          </a:lstStyle>
          <a:p>
            <a:pPr lvl="0"/>
            <a:endParaRPr lang="en-CA" noProof="0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46021-790E-41CA-949E-FBDA0976A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550" y="2708275"/>
            <a:ext cx="7129463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000" dirty="0">
                <a:latin typeface="Calibri" pitchFamily="34" charset="0"/>
                <a:ea typeface="+mn-ea"/>
                <a:cs typeface="Calibri" pitchFamily="34" charset="0"/>
              </a:rPr>
              <a:t>For more information, or to join our mailing list, please contact </a:t>
            </a:r>
            <a:r>
              <a:rPr lang="en-US" sz="2000" b="1" dirty="0">
                <a:solidFill>
                  <a:srgbClr val="C00000"/>
                </a:solidFill>
                <a:latin typeface="Calibri" pitchFamily="34" charset="0"/>
                <a:ea typeface="+mn-ea"/>
                <a:cs typeface="Calibri" pitchFamily="34" charset="0"/>
              </a:rPr>
              <a:t>info@srcglobal.org</a:t>
            </a:r>
          </a:p>
          <a:p>
            <a:pPr eaLnBrk="0" hangingPunct="0">
              <a:defRPr/>
            </a:pPr>
            <a:endParaRPr lang="en-US" sz="2000" dirty="0">
              <a:latin typeface="Calibri" pitchFamily="34" charset="0"/>
              <a:ea typeface="+mn-ea"/>
              <a:cs typeface="Calibri" pitchFamily="34" charset="0"/>
            </a:endParaRPr>
          </a:p>
          <a:p>
            <a:pPr eaLnBrk="0" hangingPunct="0">
              <a:defRPr/>
            </a:pPr>
            <a:r>
              <a:rPr lang="en-US" sz="2000" dirty="0">
                <a:latin typeface="Calibri" pitchFamily="34" charset="0"/>
                <a:ea typeface="+mn-ea"/>
                <a:cs typeface="Calibri" pitchFamily="34" charset="0"/>
              </a:rPr>
              <a:t>Or check us out online</a:t>
            </a:r>
          </a:p>
          <a:p>
            <a:pPr eaLnBrk="0" hangingPunct="0">
              <a:defRPr/>
            </a:pPr>
            <a:r>
              <a:rPr lang="en-US" sz="2000" b="1" dirty="0">
                <a:solidFill>
                  <a:srgbClr val="C00000"/>
                </a:solidFill>
                <a:latin typeface="Calibri" pitchFamily="34" charset="0"/>
                <a:ea typeface="+mn-ea"/>
                <a:cs typeface="Calibri" pitchFamily="34" charset="0"/>
              </a:rPr>
              <a:t>www.srcglobal.org</a:t>
            </a:r>
          </a:p>
        </p:txBody>
      </p:sp>
      <p:pic>
        <p:nvPicPr>
          <p:cNvPr id="3" name="Picture 10" descr="SRC_LOGO_485c_655c_NoTa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404813"/>
            <a:ext cx="2843213" cy="193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1" descr="Faceboo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6950" y="4916488"/>
            <a:ext cx="6953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Twitte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7675" y="4916488"/>
            <a:ext cx="7207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YouTub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4916488"/>
            <a:ext cx="71913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71550" y="4497388"/>
            <a:ext cx="4105275" cy="4016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000" dirty="0">
                <a:latin typeface="Calibri" pitchFamily="34" charset="0"/>
                <a:ea typeface="+mn-ea"/>
                <a:cs typeface="Calibri" pitchFamily="34" charset="0"/>
              </a:rPr>
              <a:t>And look for us on social media: </a:t>
            </a:r>
          </a:p>
        </p:txBody>
      </p:sp>
      <p:pic>
        <p:nvPicPr>
          <p:cNvPr id="8" name="Picture 15" descr="SRC_LOGO_485c_655c_tag.jpg"/>
          <p:cNvPicPr>
            <a:picLocks noChangeAspect="1"/>
          </p:cNvPicPr>
          <p:nvPr/>
        </p:nvPicPr>
        <p:blipFill>
          <a:blip r:embed="rId6" cstate="print"/>
          <a:srcRect t="79094"/>
          <a:stretch>
            <a:fillRect/>
          </a:stretch>
        </p:blipFill>
        <p:spPr bwMode="auto">
          <a:xfrm>
            <a:off x="6372225" y="6237288"/>
            <a:ext cx="2124075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5943600" cy="1143000"/>
          </a:xfrm>
        </p:spPr>
        <p:txBody>
          <a:bodyPr/>
          <a:lstStyle>
            <a:lvl1pPr>
              <a:defRPr sz="320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latin typeface="Calibri" pitchFamily="34" charset="0"/>
                <a:cs typeface="Calibri" pitchFamily="34" charset="0"/>
              </a:defRPr>
            </a:lvl1pPr>
            <a:lvl2pPr>
              <a:defRPr sz="2000">
                <a:latin typeface="Calibri" pitchFamily="34" charset="0"/>
                <a:cs typeface="Calibri" pitchFamily="34" charset="0"/>
              </a:defRPr>
            </a:lvl2pPr>
            <a:lvl3pPr>
              <a:defRPr sz="2000">
                <a:latin typeface="Calibri" pitchFamily="34" charset="0"/>
                <a:cs typeface="Calibri" pitchFamily="34" charset="0"/>
              </a:defRPr>
            </a:lvl3pPr>
            <a:lvl4pPr>
              <a:defRPr sz="2000">
                <a:latin typeface="Calibri" pitchFamily="34" charset="0"/>
                <a:cs typeface="Calibri" pitchFamily="34" charset="0"/>
              </a:defRPr>
            </a:lvl4pPr>
            <a:lvl5pPr>
              <a:defRPr sz="200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FE6CD-808D-4882-8837-4B74A539CA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549275"/>
            <a:ext cx="60483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CA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4313"/>
            <a:ext cx="7772400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0"/>
            <a:endParaRPr lang="en-CA" smtClean="0"/>
          </a:p>
          <a:p>
            <a:pPr lvl="1"/>
            <a:r>
              <a:rPr lang="en-CA" smtClean="0"/>
              <a:t>First level</a:t>
            </a:r>
          </a:p>
          <a:p>
            <a:pPr lvl="2"/>
            <a:r>
              <a:rPr lang="en-CA" smtClean="0"/>
              <a:t>Second level</a:t>
            </a:r>
          </a:p>
          <a:p>
            <a:pPr lvl="3"/>
            <a:r>
              <a:rPr lang="en-CA" smtClean="0"/>
              <a:t>Third level</a:t>
            </a:r>
          </a:p>
          <a:p>
            <a:pPr lvl="4"/>
            <a:r>
              <a:rPr lang="en-CA" smtClean="0"/>
              <a:t>Fourth level</a:t>
            </a: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685800" y="693738"/>
            <a:ext cx="5638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>
              <a:spcBef>
                <a:spcPct val="50000"/>
              </a:spcBef>
              <a:defRPr/>
            </a:pPr>
            <a:endParaRPr lang="en-US" dirty="0">
              <a:latin typeface="Times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563938" y="6308725"/>
            <a:ext cx="2286000" cy="381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000" smtClean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F9267C6-05CC-46A1-8FF7-A20A5369F4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9" descr="SRC_LOGO_485c_655c_tag.jpg"/>
          <p:cNvPicPr>
            <a:picLocks noChangeAspect="1"/>
          </p:cNvPicPr>
          <p:nvPr/>
        </p:nvPicPr>
        <p:blipFill>
          <a:blip r:embed="rId6" cstate="print"/>
          <a:srcRect t="79094"/>
          <a:stretch>
            <a:fillRect/>
          </a:stretch>
        </p:blipFill>
        <p:spPr bwMode="auto">
          <a:xfrm>
            <a:off x="6372225" y="6237288"/>
            <a:ext cx="2124075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6" descr="SRC_LOGO_485c_655c_NoTag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5463" y="260350"/>
            <a:ext cx="15843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4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>
              <a:lumMod val="50000"/>
            </a:schemeClr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CE392F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CE392F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CE392F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CE392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100" b="1">
          <a:solidFill>
            <a:srgbClr val="CE392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 b="1">
          <a:solidFill>
            <a:srgbClr val="CE392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 b="1">
          <a:solidFill>
            <a:srgbClr val="CE392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 b="1">
          <a:solidFill>
            <a:srgbClr val="CE392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+mj-lt"/>
        <a:defRPr sz="1700">
          <a:solidFill>
            <a:schemeClr val="tx1"/>
          </a:solidFill>
          <a:latin typeface="+mn-lt"/>
          <a:ea typeface="ＭＳ Ｐゴシック" charset="-128"/>
          <a:cs typeface="Arial"/>
        </a:defRPr>
      </a:lvl1pPr>
      <a:lvl2pPr marL="800100" indent="-3429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AutoNum type="arabicPeriod"/>
        <a:defRPr sz="1700">
          <a:solidFill>
            <a:schemeClr val="tx1"/>
          </a:solidFill>
          <a:latin typeface="Arial (Body)"/>
          <a:ea typeface="Arial (Body)" charset="0"/>
          <a:cs typeface="Arial (Body)"/>
        </a:defRPr>
      </a:lvl2pPr>
      <a:lvl3pPr marL="1314450" indent="-40005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AutoNum type="alphaLcPeriod"/>
        <a:defRPr sz="1700">
          <a:solidFill>
            <a:schemeClr val="tx1"/>
          </a:solidFill>
          <a:latin typeface="Arial (Body)"/>
          <a:ea typeface="Arial (Body)" charset="0"/>
          <a:cs typeface="Arial (Body)"/>
        </a:defRPr>
      </a:lvl3pPr>
      <a:lvl4pPr marL="1771650" indent="-40005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AutoNum type="romanLcPeriod"/>
        <a:defRPr sz="17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1700">
          <a:solidFill>
            <a:schemeClr val="tx1"/>
          </a:solidFill>
          <a:latin typeface="+mn-lt"/>
          <a:ea typeface="ＭＳ Ｐゴシック" charset="-128"/>
          <a:cs typeface="Arial (Body)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chemeClr val="tx1"/>
        </a:buClr>
        <a:buFont typeface="Times" charset="0"/>
        <a:buChar char="•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chemeClr val="tx1"/>
        </a:buClr>
        <a:buFont typeface="Times" charset="0"/>
        <a:buChar char="•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chemeClr val="tx1"/>
        </a:buClr>
        <a:buFont typeface="Times" charset="0"/>
        <a:buChar char="•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chemeClr val="tx1"/>
        </a:buClr>
        <a:buFont typeface="Times" charset="0"/>
        <a:buChar char="•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 txBox="1">
            <a:spLocks/>
          </p:cNvSpPr>
          <p:nvPr/>
        </p:nvSpPr>
        <p:spPr>
          <a:xfrm>
            <a:off x="611560" y="4154040"/>
            <a:ext cx="8208912" cy="1003151"/>
          </a:xfrm>
          <a:prstGeom prst="rect">
            <a:avLst/>
          </a:prstGeom>
        </p:spPr>
        <p:txBody>
          <a:bodyPr/>
          <a:lstStyle>
            <a:lvl1pPr marL="0" indent="0" algn="r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  <a:defRPr kumimoji="0"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None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727CA3"/>
              </a:buClr>
              <a:defRPr/>
            </a:pPr>
            <a:r>
              <a:rPr lang="en-GB" sz="32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Ethical and Practical Challenges for Sharing Public Health Data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427948" y="1838712"/>
            <a:ext cx="4285650" cy="1008112"/>
          </a:xfrm>
          <a:prstGeom prst="rect">
            <a:avLst/>
          </a:prstGeom>
        </p:spPr>
        <p:txBody>
          <a:bodyPr/>
          <a:lstStyle>
            <a:lvl1pPr marL="0" indent="0" algn="r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  <a:defRPr kumimoji="0"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None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727CA3"/>
              </a:buClr>
              <a:defRPr/>
            </a:pPr>
            <a:r>
              <a:rPr lang="en-GB" sz="18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Journals &amp; Science</a:t>
            </a:r>
          </a:p>
          <a:p>
            <a:pPr fontAlgn="auto">
              <a:spcAft>
                <a:spcPts val="0"/>
              </a:spcAft>
              <a:buClr>
                <a:srgbClr val="727CA3"/>
              </a:buClr>
              <a:defRPr/>
            </a:pPr>
            <a:r>
              <a:rPr lang="en-GB" sz="18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University of Washington, Seattle</a:t>
            </a:r>
          </a:p>
          <a:p>
            <a:pPr fontAlgn="auto">
              <a:spcAft>
                <a:spcPts val="0"/>
              </a:spcAft>
              <a:buClr>
                <a:srgbClr val="727CA3"/>
              </a:buClr>
              <a:defRPr/>
            </a:pPr>
            <a:r>
              <a:rPr lang="en-GB" sz="18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15</a:t>
            </a:r>
            <a:r>
              <a:rPr lang="en-GB" sz="18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18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November 2013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115616" y="5301208"/>
            <a:ext cx="7638494" cy="864096"/>
          </a:xfrm>
          <a:prstGeom prst="rect">
            <a:avLst/>
          </a:prstGeom>
        </p:spPr>
        <p:txBody>
          <a:bodyPr/>
          <a:lstStyle>
            <a:lvl1pPr marL="0" indent="0" algn="r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  <a:defRPr kumimoji="0"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None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Aft>
                <a:spcPts val="0"/>
              </a:spcAft>
              <a:buClr>
                <a:srgbClr val="727CA3"/>
              </a:buClr>
              <a:defRPr/>
            </a:pPr>
            <a:r>
              <a:rPr lang="en-GB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Claudia I. Emerson, PhD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Needed: a principled approach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00808"/>
            <a:ext cx="7772400" cy="453650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800" b="1" dirty="0" smtClean="0"/>
              <a:t>Principles</a:t>
            </a:r>
            <a:r>
              <a:rPr lang="en-US" sz="2800" i="1" dirty="0" smtClean="0"/>
              <a:t> </a:t>
            </a:r>
            <a:r>
              <a:rPr lang="en-US" sz="2800" i="1" dirty="0" smtClean="0">
                <a:latin typeface="Times New Roman"/>
                <a:cs typeface="Times New Roman"/>
              </a:rPr>
              <a:t>→</a:t>
            </a:r>
            <a:endParaRPr lang="en-US" sz="2800" i="1" dirty="0" smtClean="0"/>
          </a:p>
          <a:p>
            <a:pPr lvl="1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Express common values and capture the goals that  underlie motivation for data sharing</a:t>
            </a:r>
          </a:p>
          <a:p>
            <a:pPr lvl="1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latin typeface="Calibri" pitchFamily="34" charset="0"/>
              </a:rPr>
              <a:t>E</a:t>
            </a:r>
            <a:r>
              <a:rPr lang="en-US" sz="2400" dirty="0" smtClean="0">
                <a:latin typeface="Calibri" pitchFamily="34" charset="0"/>
              </a:rPr>
              <a:t>mphasize moral duty, common purpose and shared interests</a:t>
            </a:r>
          </a:p>
          <a:p>
            <a:pPr lvl="1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latin typeface="Calibri" pitchFamily="34" charset="0"/>
              </a:rPr>
              <a:t>P</a:t>
            </a:r>
            <a:r>
              <a:rPr lang="en-US" sz="2400" dirty="0" smtClean="0">
                <a:latin typeface="Calibri" pitchFamily="34" charset="0"/>
              </a:rPr>
              <a:t>rovide a common framework for policy development</a:t>
            </a:r>
          </a:p>
          <a:p>
            <a:pPr lvl="1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‘Anchor the </a:t>
            </a:r>
            <a:r>
              <a:rPr lang="en-US" sz="2400" dirty="0" err="1" smtClean="0">
                <a:latin typeface="Calibri" pitchFamily="34" charset="0"/>
              </a:rPr>
              <a:t>actionables</a:t>
            </a:r>
            <a:r>
              <a:rPr lang="en-US" sz="2400" dirty="0" smtClean="0">
                <a:latin typeface="Calibri" pitchFamily="34" charset="0"/>
              </a:rPr>
              <a:t>’: principles remain consistent though conventions differ</a:t>
            </a:r>
          </a:p>
          <a:p>
            <a:pPr lvl="1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Adjudicate between competing ethical requirements</a:t>
            </a:r>
          </a:p>
          <a:p>
            <a:pPr marL="342900" lvl="1">
              <a:buNone/>
            </a:pPr>
            <a:r>
              <a:rPr lang="en-US" sz="1600" i="1" dirty="0" smtClean="0">
                <a:solidFill>
                  <a:srgbClr val="002060"/>
                </a:solidFill>
              </a:rPr>
              <a:t>	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FDB531-20FE-4154-B693-B887EE1517D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431724"/>
              </p:ext>
            </p:extLst>
          </p:nvPr>
        </p:nvGraphicFramePr>
        <p:xfrm>
          <a:off x="539552" y="980728"/>
          <a:ext cx="8064896" cy="5312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67632" y="6381890"/>
            <a:ext cx="5832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www. docs.gatesfoundation.org/Documents/data-access-principles.pdf</a:t>
            </a:r>
            <a:endParaRPr lang="en-CA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these principles?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916832"/>
            <a:ext cx="7772400" cy="3799136"/>
          </a:xfrm>
        </p:spPr>
        <p:txBody>
          <a:bodyPr/>
          <a:lstStyle/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en-US" sz="2400" dirty="0" smtClean="0"/>
              <a:t>Elaborate values of public health</a:t>
            </a: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en-US" sz="2400" dirty="0" smtClean="0"/>
              <a:t>Pay special attention to the goal of reducing inequities</a:t>
            </a: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en-US" sz="2400" dirty="0"/>
              <a:t>R</a:t>
            </a:r>
            <a:r>
              <a:rPr lang="en-US" sz="2400" dirty="0" smtClean="0"/>
              <a:t>esponsive to the ethical challenges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Interoperable: capture the norms articulated by data sharing policies of major public health funders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FDB531-20FE-4154-B693-B887EE1517D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5832648" cy="936104"/>
          </a:xfrm>
        </p:spPr>
        <p:txBody>
          <a:bodyPr/>
          <a:lstStyle/>
          <a:p>
            <a:r>
              <a:rPr lang="en-US" dirty="0" smtClean="0"/>
              <a:t>Data access principles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00808"/>
            <a:ext cx="7920880" cy="475252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Promotion of the Common Good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the over-arching principle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Respect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f</a:t>
            </a:r>
            <a:r>
              <a:rPr lang="en-US" sz="2000" dirty="0" smtClean="0">
                <a:latin typeface="Calibri" panose="020F0502020204030204" pitchFamily="34" charset="0"/>
              </a:rPr>
              <a:t>undamental to interactions between all stakeholders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Emphasis on respect between researchers and collaborators </a:t>
            </a:r>
            <a:r>
              <a:rPr lang="en-US" sz="2000" dirty="0" smtClean="0">
                <a:latin typeface="Calibri" panose="020F0502020204030204" pitchFamily="34" charset="0"/>
                <a:cs typeface="Times New Roman"/>
              </a:rPr>
              <a:t>→ </a:t>
            </a:r>
            <a:r>
              <a:rPr lang="en-CA" sz="2000" dirty="0">
                <a:latin typeface="Calibri" panose="020F0502020204030204" pitchFamily="34" charset="0"/>
                <a:cs typeface="Times New Roman"/>
              </a:rPr>
              <a:t>a critical aspect of data sharing that is often overlooked because the tendency is to focus on respect for research participants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Accountability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000" dirty="0" smtClean="0">
                <a:latin typeface="Calibri" panose="020F0502020204030204" pitchFamily="34" charset="0"/>
              </a:rPr>
              <a:t>Designed to capture </a:t>
            </a:r>
            <a:r>
              <a:rPr lang="en-CA" sz="2000" dirty="0">
                <a:latin typeface="Calibri" panose="020F0502020204030204" pitchFamily="34" charset="0"/>
              </a:rPr>
              <a:t>both senses of accountability that are important </a:t>
            </a:r>
            <a:r>
              <a:rPr lang="en-CA" sz="2000" dirty="0" smtClean="0">
                <a:latin typeface="Calibri" panose="020F0502020204030204" pitchFamily="34" charset="0"/>
              </a:rPr>
              <a:t>for </a:t>
            </a:r>
            <a:r>
              <a:rPr lang="en-CA" sz="2000" dirty="0">
                <a:latin typeface="Calibri" panose="020F0502020204030204" pitchFamily="34" charset="0"/>
              </a:rPr>
              <a:t>data sharing:</a:t>
            </a:r>
          </a:p>
          <a:p>
            <a:pPr marL="457200" lvl="1" indent="0">
              <a:buNone/>
            </a:pPr>
            <a:r>
              <a:rPr lang="en-CA" sz="2000" dirty="0">
                <a:latin typeface="Calibri" panose="020F0502020204030204" pitchFamily="34" charset="0"/>
              </a:rPr>
              <a:t>	- One is accountable for making data accessible</a:t>
            </a:r>
          </a:p>
          <a:p>
            <a:pPr marL="457200" lvl="1" indent="0">
              <a:buNone/>
            </a:pPr>
            <a:r>
              <a:rPr lang="en-CA" sz="2000" dirty="0">
                <a:latin typeface="Calibri" panose="020F0502020204030204" pitchFamily="34" charset="0"/>
              </a:rPr>
              <a:t>	- One is accountable for the processes that make data accessible, </a:t>
            </a:r>
            <a:r>
              <a:rPr lang="en-CA" sz="2000" dirty="0" smtClean="0">
                <a:latin typeface="Calibri" panose="020F0502020204030204" pitchFamily="34" charset="0"/>
              </a:rPr>
              <a:t>	e.g</a:t>
            </a:r>
            <a:r>
              <a:rPr lang="en-CA" sz="2000" dirty="0">
                <a:latin typeface="Calibri" panose="020F0502020204030204" pitchFamily="34" charset="0"/>
              </a:rPr>
              <a:t>. quality, </a:t>
            </a:r>
            <a:r>
              <a:rPr lang="en-CA" sz="2000" dirty="0" smtClean="0">
                <a:latin typeface="Calibri" panose="020F0502020204030204" pitchFamily="34" charset="0"/>
              </a:rPr>
              <a:t>security</a:t>
            </a:r>
            <a:endParaRPr lang="en-CA" sz="2000" dirty="0">
              <a:latin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1500" dirty="0" smtClean="0"/>
          </a:p>
          <a:p>
            <a:pPr marL="457200" lvl="1" indent="0">
              <a:buNone/>
            </a:pPr>
            <a:r>
              <a:rPr lang="en-US" sz="2100" dirty="0" smtClean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10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046021-790E-41CA-949E-FBDA0976A98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access principles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28800"/>
            <a:ext cx="7772400" cy="50405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Stewardship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000" dirty="0" smtClean="0">
                <a:latin typeface="Calibri" panose="020F0502020204030204" pitchFamily="34" charset="0"/>
              </a:rPr>
              <a:t>Analogous to idea of “responsibility” </a:t>
            </a:r>
            <a:r>
              <a:rPr lang="en-CA" sz="2000" dirty="0">
                <a:latin typeface="Calibri" panose="020F0502020204030204" pitchFamily="34" charset="0"/>
              </a:rPr>
              <a:t>commonly articulated in data sharing policies </a:t>
            </a:r>
            <a:r>
              <a:rPr lang="en-CA" sz="2000" dirty="0" smtClean="0">
                <a:latin typeface="Calibri" panose="020F0502020204030204" pitchFamily="34" charset="0"/>
              </a:rPr>
              <a:t>of major funders </a:t>
            </a:r>
            <a:endParaRPr lang="en-CA" sz="2000" dirty="0">
              <a:latin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000" dirty="0">
                <a:latin typeface="Calibri" panose="020F0502020204030204" pitchFamily="34" charset="0"/>
              </a:rPr>
              <a:t>Replaces the </a:t>
            </a:r>
            <a:r>
              <a:rPr lang="en-CA" sz="2000" dirty="0" smtClean="0">
                <a:latin typeface="Calibri" panose="020F0502020204030204" pitchFamily="34" charset="0"/>
              </a:rPr>
              <a:t>concept of </a:t>
            </a:r>
            <a:r>
              <a:rPr lang="en-CA" sz="2000" dirty="0">
                <a:latin typeface="Calibri" panose="020F0502020204030204" pitchFamily="34" charset="0"/>
              </a:rPr>
              <a:t>‘ownership’ which can lead to conflict and disputes in data sharing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000" dirty="0" smtClean="0">
                <a:latin typeface="Calibri" panose="020F0502020204030204" pitchFamily="34" charset="0"/>
              </a:rPr>
              <a:t>Recognizes </a:t>
            </a:r>
            <a:r>
              <a:rPr lang="en-CA" sz="2000" dirty="0">
                <a:latin typeface="Calibri" panose="020F0502020204030204" pitchFamily="34" charset="0"/>
              </a:rPr>
              <a:t>the ‘data trail’ as information is passed </a:t>
            </a:r>
            <a:r>
              <a:rPr lang="en-CA" sz="2000" dirty="0" smtClean="0">
                <a:latin typeface="Calibri" panose="020F0502020204030204" pitchFamily="34" charset="0"/>
              </a:rPr>
              <a:t>from </a:t>
            </a:r>
            <a:r>
              <a:rPr lang="en-CA" sz="2000" dirty="0">
                <a:latin typeface="Calibri" panose="020F0502020204030204" pitchFamily="34" charset="0"/>
              </a:rPr>
              <a:t>one steward to </a:t>
            </a:r>
            <a:r>
              <a:rPr lang="en-CA" sz="2000" dirty="0" smtClean="0">
                <a:latin typeface="Calibri" panose="020F0502020204030204" pitchFamily="34" charset="0"/>
              </a:rPr>
              <a:t>another</a:t>
            </a:r>
          </a:p>
          <a:p>
            <a:pPr marL="457200" lvl="1" indent="0">
              <a:buNone/>
            </a:pPr>
            <a:endParaRPr lang="en-CA" sz="2000" dirty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Proportionality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000" dirty="0">
                <a:latin typeface="Calibri" panose="020F0502020204030204" pitchFamily="34" charset="0"/>
              </a:rPr>
              <a:t>Calls for proportionate evaluation of benefits/risks attained in making data accessible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1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Reciprocity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000" dirty="0">
                <a:latin typeface="Calibri" panose="020F0502020204030204" pitchFamily="34" charset="0"/>
              </a:rPr>
              <a:t>Acknowledges the </a:t>
            </a:r>
            <a:r>
              <a:rPr lang="en-CA" sz="2000" dirty="0" smtClean="0">
                <a:latin typeface="Calibri" panose="020F0502020204030204" pitchFamily="34" charset="0"/>
              </a:rPr>
              <a:t>need </a:t>
            </a:r>
            <a:r>
              <a:rPr lang="en-CA" sz="2000" dirty="0">
                <a:latin typeface="Calibri" panose="020F0502020204030204" pitchFamily="34" charset="0"/>
              </a:rPr>
              <a:t>‘to give something back’ to those that make R&amp;D </a:t>
            </a:r>
            <a:r>
              <a:rPr lang="en-CA" sz="2000" dirty="0" smtClean="0">
                <a:latin typeface="Calibri" panose="020F0502020204030204" pitchFamily="34" charset="0"/>
              </a:rPr>
              <a:t>possible</a:t>
            </a:r>
          </a:p>
          <a:p>
            <a:pPr marL="457200" lvl="1" indent="0">
              <a:buNone/>
            </a:pPr>
            <a:endParaRPr lang="en-CA" sz="2000" dirty="0">
              <a:latin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CA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046021-790E-41CA-949E-FBDA0976A98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49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Summary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00808"/>
            <a:ext cx="7776864" cy="4680520"/>
          </a:xfrm>
        </p:spPr>
        <p:txBody>
          <a:bodyPr/>
          <a:lstStyle/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en-US" sz="2400" dirty="0" smtClean="0"/>
              <a:t>Both ethical and practical issues present barriers to sharing public health data</a:t>
            </a: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en-US" sz="2400" dirty="0" smtClean="0"/>
              <a:t>Technology and ‘policies with teeth’ from funders and publishers of research can address some of the practical barriers </a:t>
            </a: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en-US" sz="2400" dirty="0" smtClean="0"/>
              <a:t>Overcoming ethical barriers is more vexing: involves building relationships, and reconciling different values and norms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Principles that are responsive to the ethical challenges can serve as a starting point for dialogue and policy development to facilitate data sharing 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r>
              <a:rPr lang="en-US" sz="2400" dirty="0" smtClean="0"/>
              <a:t> </a:t>
            </a:r>
            <a:endParaRPr lang="en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FDB531-20FE-4154-B693-B887EE1517D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Thank you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44824"/>
            <a:ext cx="7772400" cy="373206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rgbClr val="002060"/>
                </a:solidFill>
                <a:ea typeface="ＭＳ Ｐゴシック" pitchFamily="34" charset="-128"/>
                <a:cs typeface="Arial" pitchFamily="34" charset="0"/>
              </a:rPr>
              <a:t>Acknowledgments</a:t>
            </a:r>
          </a:p>
          <a:p>
            <a:pPr>
              <a:spcAft>
                <a:spcPts val="0"/>
              </a:spcAft>
            </a:pPr>
            <a:r>
              <a:rPr lang="en-US" dirty="0" smtClean="0">
                <a:solidFill>
                  <a:srgbClr val="002060"/>
                </a:solidFill>
                <a:ea typeface="ＭＳ Ｐゴシック" pitchFamily="34" charset="-128"/>
                <a:cs typeface="Arial" pitchFamily="34" charset="0"/>
              </a:rPr>
              <a:t>Polio Modeling &amp; Data Access </a:t>
            </a:r>
            <a:r>
              <a:rPr lang="en-US" dirty="0" smtClean="0">
                <a:solidFill>
                  <a:srgbClr val="002060"/>
                </a:solidFill>
                <a:ea typeface="ＭＳ Ｐゴシック" pitchFamily="34" charset="-128"/>
                <a:cs typeface="Arial" pitchFamily="34" charset="0"/>
              </a:rPr>
              <a:t>WG - University </a:t>
            </a:r>
            <a:r>
              <a:rPr lang="en-US" dirty="0" smtClean="0">
                <a:solidFill>
                  <a:srgbClr val="002060"/>
                </a:solidFill>
                <a:ea typeface="ＭＳ Ｐゴシック" pitchFamily="34" charset="-128"/>
                <a:cs typeface="Arial" pitchFamily="34" charset="0"/>
              </a:rPr>
              <a:t>of  Pittsburgh</a:t>
            </a:r>
          </a:p>
          <a:p>
            <a:pPr algn="ctr">
              <a:spcAft>
                <a:spcPts val="1200"/>
              </a:spcAft>
            </a:pPr>
            <a:endParaRPr lang="en-US" b="1" dirty="0" smtClean="0">
              <a:solidFill>
                <a:srgbClr val="002060"/>
              </a:solidFill>
              <a:ea typeface="ＭＳ Ｐゴシック" pitchFamily="34" charset="-128"/>
              <a:cs typeface="Arial" pitchFamily="34" charset="0"/>
            </a:endParaRPr>
          </a:p>
          <a:p>
            <a:pPr algn="ctr">
              <a:spcAft>
                <a:spcPts val="1200"/>
              </a:spcAft>
            </a:pPr>
            <a:endParaRPr lang="en-US" dirty="0" smtClean="0">
              <a:solidFill>
                <a:srgbClr val="002060"/>
              </a:solidFill>
              <a:ea typeface="ＭＳ Ｐゴシック" pitchFamily="34" charset="-128"/>
              <a:cs typeface="Arial" pitchFamily="34" charset="0"/>
            </a:endParaRPr>
          </a:p>
          <a:p>
            <a:pPr algn="ctr">
              <a:spcAft>
                <a:spcPts val="1200"/>
              </a:spcAft>
            </a:pPr>
            <a:endParaRPr lang="en-US" b="1" dirty="0" smtClean="0">
              <a:solidFill>
                <a:srgbClr val="002060"/>
              </a:solidFill>
              <a:ea typeface="ＭＳ Ｐゴシック" pitchFamily="34" charset="-128"/>
              <a:cs typeface="Arial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en-US" b="1" dirty="0" smtClean="0">
                <a:solidFill>
                  <a:srgbClr val="002060"/>
                </a:solidFill>
                <a:ea typeface="ＭＳ Ｐゴシック" pitchFamily="34" charset="-128"/>
                <a:cs typeface="Arial" pitchFamily="34" charset="0"/>
              </a:rPr>
              <a:t>claudia.emerson@srcglobal.org</a:t>
            </a:r>
            <a:endParaRPr lang="en-US" b="1" dirty="0" smtClean="0">
              <a:solidFill>
                <a:srgbClr val="002060"/>
              </a:solidFill>
              <a:ea typeface="ＭＳ Ｐゴシック" pitchFamily="34" charset="-128"/>
              <a:cs typeface="Arial" pitchFamily="34" charset="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FE6CD-808D-4882-8837-4B74A539CA0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5" name="Picture 4" descr="UHN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5877272"/>
            <a:ext cx="1404472" cy="737347"/>
          </a:xfrm>
          <a:prstGeom prst="rect">
            <a:avLst/>
          </a:prstGeom>
        </p:spPr>
      </p:pic>
      <p:pic>
        <p:nvPicPr>
          <p:cNvPr id="6" name="Picture 5" descr="UofT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45896" y="5834760"/>
            <a:ext cx="1502616" cy="855023"/>
          </a:xfrm>
          <a:prstGeom prst="rect">
            <a:avLst/>
          </a:prstGeom>
        </p:spPr>
      </p:pic>
      <p:pic>
        <p:nvPicPr>
          <p:cNvPr id="7" name="Picture 6" descr="gf_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6492" y="6093296"/>
            <a:ext cx="2411760" cy="484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5832648" cy="792088"/>
          </a:xfrm>
        </p:spPr>
        <p:txBody>
          <a:bodyPr/>
          <a:lstStyle/>
          <a:p>
            <a:r>
              <a:rPr lang="en-US" dirty="0" smtClean="0"/>
              <a:t>Consider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844824"/>
            <a:ext cx="7772400" cy="446449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Data from cancer and human studies are least likely to be shared 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Data sharing in well-funded studies remains low despite explicit requirements from funders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CA" sz="2400" dirty="0"/>
              <a:t>Researchers with the most experience in the field are less likely to share data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r>
              <a:rPr lang="en-US" sz="2400" dirty="0" smtClean="0"/>
              <a:t>		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“</a:t>
            </a:r>
            <a:r>
              <a:rPr lang="en-US" sz="2400" i="1" dirty="0" smtClean="0">
                <a:solidFill>
                  <a:schemeClr val="accent2">
                    <a:lumMod val="50000"/>
                  </a:schemeClr>
                </a:solidFill>
              </a:rPr>
              <a:t>data is least available in areas where it could 		make the biggest impact”	</a:t>
            </a:r>
            <a:r>
              <a:rPr lang="en-US" sz="2400" i="1" dirty="0" smtClean="0"/>
              <a:t>							</a:t>
            </a:r>
            <a:r>
              <a:rPr lang="en-US" sz="1400" dirty="0" smtClean="0"/>
              <a:t>(</a:t>
            </a:r>
            <a:r>
              <a:rPr lang="en-US" sz="1400" dirty="0" err="1" smtClean="0"/>
              <a:t>Piwowar</a:t>
            </a:r>
            <a:r>
              <a:rPr lang="en-US" sz="1400" dirty="0" smtClean="0"/>
              <a:t>, </a:t>
            </a:r>
            <a:r>
              <a:rPr lang="en-US" sz="1400" i="1" dirty="0" err="1" smtClean="0"/>
              <a:t>PLoS</a:t>
            </a:r>
            <a:r>
              <a:rPr lang="en-US" sz="1400" i="1" dirty="0" smtClean="0"/>
              <a:t> One 2011</a:t>
            </a:r>
            <a:r>
              <a:rPr lang="en-US" sz="1400" dirty="0" smtClean="0"/>
              <a:t>)</a:t>
            </a:r>
            <a:endParaRPr lang="en-US" sz="1400" i="1" dirty="0" smtClean="0"/>
          </a:p>
          <a:p>
            <a:pPr>
              <a:buFont typeface="Arial" pitchFamily="34" charset="0"/>
              <a:buChar char="•"/>
            </a:pPr>
            <a:endParaRPr lang="en-CA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FDB531-20FE-4154-B693-B887EE1517D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Case: Polio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84784"/>
            <a:ext cx="7834224" cy="4824536"/>
          </a:xfrm>
        </p:spPr>
        <p:txBody>
          <a:bodyPr/>
          <a:lstStyle/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200" dirty="0" smtClean="0"/>
              <a:t>Researchers have limited access to polio-specific </a:t>
            </a:r>
            <a:r>
              <a:rPr lang="en-CA" sz="2200" dirty="0"/>
              <a:t>data (e.g. immunization status, </a:t>
            </a:r>
            <a:r>
              <a:rPr lang="en-CA" sz="2200" dirty="0" smtClean="0"/>
              <a:t> </a:t>
            </a:r>
            <a:r>
              <a:rPr lang="en-CA" sz="2200" dirty="0"/>
              <a:t>genetic </a:t>
            </a:r>
            <a:r>
              <a:rPr lang="en-CA" sz="2200" dirty="0" smtClean="0"/>
              <a:t>sequences) </a:t>
            </a:r>
            <a:r>
              <a:rPr lang="en-CA" sz="2200" dirty="0"/>
              <a:t>needed for modeling transmission risk </a:t>
            </a:r>
            <a:r>
              <a:rPr lang="en-CA" sz="2200" dirty="0" smtClean="0"/>
              <a:t>and new management strategies</a:t>
            </a:r>
            <a:endParaRPr lang="en-CA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en-CA" sz="2200" dirty="0" smtClean="0"/>
              <a:t>Health </a:t>
            </a:r>
            <a:r>
              <a:rPr lang="en-CA" sz="2200" dirty="0"/>
              <a:t>agencies are reluctant</a:t>
            </a:r>
          </a:p>
          <a:p>
            <a:pPr>
              <a:spcAft>
                <a:spcPts val="1200"/>
              </a:spcAft>
            </a:pPr>
            <a:r>
              <a:rPr lang="en-CA" sz="2200" dirty="0"/>
              <a:t>	to share country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200" dirty="0"/>
              <a:t>MOUs must be negotiated </a:t>
            </a:r>
          </a:p>
          <a:p>
            <a:r>
              <a:rPr lang="en-CA" sz="2200" dirty="0"/>
              <a:t>	with each country → laborious, </a:t>
            </a:r>
          </a:p>
          <a:p>
            <a:r>
              <a:rPr lang="en-CA" sz="2200" dirty="0"/>
              <a:t>	time-intensive, not always </a:t>
            </a:r>
          </a:p>
          <a:p>
            <a:pPr>
              <a:spcAft>
                <a:spcPts val="1200"/>
              </a:spcAft>
            </a:pPr>
            <a:r>
              <a:rPr lang="en-CA" sz="2200" dirty="0"/>
              <a:t>	successful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200" dirty="0"/>
              <a:t>800 </a:t>
            </a:r>
            <a:r>
              <a:rPr lang="en-CA" sz="2200" dirty="0" err="1"/>
              <a:t>hrs</a:t>
            </a:r>
            <a:r>
              <a:rPr lang="en-CA" sz="2200" dirty="0"/>
              <a:t> to construct and access</a:t>
            </a:r>
          </a:p>
          <a:p>
            <a:r>
              <a:rPr lang="en-CA" sz="2200" dirty="0"/>
              <a:t>	datasets on where and when </a:t>
            </a:r>
          </a:p>
          <a:p>
            <a:r>
              <a:rPr lang="en-CA" sz="2200" dirty="0"/>
              <a:t>	polio campaigns took place:</a:t>
            </a:r>
          </a:p>
          <a:p>
            <a:r>
              <a:rPr lang="en-CA" sz="2200" dirty="0"/>
              <a:t>	a duplication of efforts!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046021-790E-41CA-949E-FBDA0976A98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2796" y="2594212"/>
            <a:ext cx="3774996" cy="3617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609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sharing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916832"/>
            <a:ext cx="7772400" cy="3799136"/>
          </a:xfrm>
        </p:spPr>
        <p:txBody>
          <a:bodyPr/>
          <a:lstStyle/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400" dirty="0" smtClean="0"/>
              <a:t>Making </a:t>
            </a:r>
            <a:r>
              <a:rPr lang="en-CA" sz="2400" dirty="0"/>
              <a:t>data available to others for use in research or other analytic activities 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400" dirty="0" smtClean="0"/>
              <a:t>Involves </a:t>
            </a:r>
            <a:r>
              <a:rPr lang="en-CA" sz="2400" dirty="0"/>
              <a:t>the transfer of data between two or more parties or distribution into the public domain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400" dirty="0" smtClean="0"/>
              <a:t>Can </a:t>
            </a:r>
            <a:r>
              <a:rPr lang="en-CA" sz="2400" dirty="0"/>
              <a:t>take several forms, e.g. sharing raw data, metadata, models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400" dirty="0" smtClean="0"/>
              <a:t>Also </a:t>
            </a:r>
            <a:r>
              <a:rPr lang="en-CA" sz="2400" dirty="0"/>
              <a:t>referred to as ‘data access’</a:t>
            </a:r>
          </a:p>
          <a:p>
            <a:pPr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046021-790E-41CA-949E-FBDA0976A98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2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5832648" cy="1008112"/>
          </a:xfrm>
        </p:spPr>
        <p:txBody>
          <a:bodyPr/>
          <a:lstStyle/>
          <a:p>
            <a:r>
              <a:rPr lang="en-US" dirty="0" smtClean="0"/>
              <a:t>Data sharing is widely promoted… </a:t>
            </a:r>
            <a:endParaRPr lang="en-CA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78239" y="1365458"/>
            <a:ext cx="5832649" cy="2039944"/>
          </a:xfrm>
          <a:prstGeom prst="rect">
            <a:avLst/>
          </a:prstGeom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699792" y="3921772"/>
            <a:ext cx="4392488" cy="1231106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l"/>
            <a:r>
              <a:rPr lang="en-CA" sz="2000" b="1" dirty="0" smtClean="0"/>
              <a:t>Sharing research data to improve public health: full joint statement by funders of health research  </a:t>
            </a:r>
            <a:endParaRPr lang="en-CA" sz="1200" b="1" dirty="0"/>
          </a:p>
          <a:p>
            <a:pPr algn="l"/>
            <a:endParaRPr lang="en-CA" sz="1400" dirty="0"/>
          </a:p>
        </p:txBody>
      </p:sp>
      <p:pic>
        <p:nvPicPr>
          <p:cNvPr id="9" name="Picture 8" descr="wellcome_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3645024"/>
            <a:ext cx="3786575" cy="288031"/>
          </a:xfrm>
          <a:prstGeom prst="rect">
            <a:avLst/>
          </a:prstGeom>
        </p:spPr>
      </p:pic>
      <p:pic>
        <p:nvPicPr>
          <p:cNvPr id="10" name="Picture 9" descr="UNESC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07163" y="247632"/>
            <a:ext cx="2436837" cy="354864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Picture 12" descr="WHO_PIP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3319676"/>
            <a:ext cx="2261745" cy="3438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 descr="WB_Open Acces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37016" y="5229200"/>
            <a:ext cx="3845920" cy="1425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 descr="world-bank-log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8064" y="5229200"/>
            <a:ext cx="475835" cy="43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732216"/>
            <a:ext cx="5832648" cy="936104"/>
          </a:xfrm>
        </p:spPr>
        <p:txBody>
          <a:bodyPr/>
          <a:lstStyle/>
          <a:p>
            <a:r>
              <a:rPr lang="en-US" dirty="0" smtClean="0"/>
              <a:t>…but not widely practiced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916832"/>
            <a:ext cx="7920880" cy="4536504"/>
          </a:xfrm>
        </p:spPr>
        <p:txBody>
          <a:bodyPr/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200" dirty="0" smtClean="0"/>
              <a:t>Limited culture of data sharing in public health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Practical and ethical barriers along the data management lifecycle</a:t>
            </a:r>
          </a:p>
          <a:p>
            <a:endParaRPr lang="en-US" sz="2400" dirty="0" smtClean="0"/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endParaRPr lang="en-US" dirty="0" smtClean="0"/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200" dirty="0"/>
              <a:t>D</a:t>
            </a:r>
            <a:r>
              <a:rPr lang="en-US" sz="2200" dirty="0" smtClean="0"/>
              <a:t>ata is about individuals and communities </a:t>
            </a:r>
            <a:r>
              <a:rPr lang="en-US" sz="2200" dirty="0" smtClean="0">
                <a:cs typeface="Times New Roman"/>
              </a:rPr>
              <a:t>→ highly sensitive</a:t>
            </a:r>
            <a:endParaRPr lang="en-US" sz="2200" dirty="0" smtClean="0"/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200" dirty="0" smtClean="0"/>
              <a:t>Different socio-cultural norms about the value of data</a:t>
            </a:r>
          </a:p>
          <a:p>
            <a:pPr lvl="1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DNA as embodied knowledge, e.g. Maori and Amerindians </a:t>
            </a:r>
          </a:p>
          <a:p>
            <a:pPr lvl="1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Data sovereignty: ownership tied to cultural identity </a:t>
            </a:r>
            <a:r>
              <a:rPr lang="en-US" sz="2000" dirty="0" smtClean="0">
                <a:latin typeface="Calibri" panose="020F0502020204030204" pitchFamily="34" charset="0"/>
                <a:cs typeface="Times New Roman"/>
              </a:rPr>
              <a:t>→</a:t>
            </a:r>
            <a:r>
              <a:rPr lang="en-US" sz="2000" dirty="0" smtClean="0">
                <a:latin typeface="Calibri" panose="020F0502020204030204" pitchFamily="34" charset="0"/>
              </a:rPr>
              <a:t> exportation restrictions, e.g. India, Malawi, Mexico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/>
              <a:t>Insufficient guidance in international ethical codes 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200" dirty="0" smtClean="0"/>
          </a:p>
          <a:p>
            <a:pPr>
              <a:buFont typeface="Arial" pitchFamily="34" charset="0"/>
              <a:buChar char="•"/>
            </a:pPr>
            <a:endParaRPr lang="en-CA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FDB531-20FE-4154-B693-B887EE1517D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66265833"/>
              </p:ext>
            </p:extLst>
          </p:nvPr>
        </p:nvGraphicFramePr>
        <p:xfrm>
          <a:off x="879036" y="2494225"/>
          <a:ext cx="7543800" cy="1031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challenges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28800"/>
            <a:ext cx="8176568" cy="5062924"/>
          </a:xfrm>
        </p:spPr>
        <p:txBody>
          <a:bodyPr/>
          <a:lstStyle/>
          <a:p>
            <a:pPr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Limited resources and capacity to collect and process data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Immense challenge in low and middle income countries</a:t>
            </a:r>
          </a:p>
          <a:p>
            <a:pPr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Quality and completeness of data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Significant data gaps, e.g. vital registration</a:t>
            </a:r>
          </a:p>
          <a:p>
            <a:pPr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Data standardization and integration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Technical solutions widely available in the private sector have not made   their way into the public health space</a:t>
            </a:r>
          </a:p>
          <a:p>
            <a:pPr lvl="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Language barriers; incompatibility of formats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Lack of metadata and standards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Preservation and discoverability</a:t>
            </a:r>
            <a:r>
              <a:rPr lang="en-US" sz="2200" dirty="0" smtClean="0">
                <a:latin typeface="Times New Roman"/>
                <a:cs typeface="Times New Roman"/>
              </a:rPr>
              <a:t>→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Calibri" panose="020F0502020204030204" pitchFamily="34" charset="0"/>
              </a:rPr>
              <a:t>Data publication and citation</a:t>
            </a:r>
            <a:endParaRPr lang="en-US" sz="1900" dirty="0" smtClean="0">
              <a:latin typeface="Calibri" panose="020F0502020204030204" pitchFamily="34" charset="0"/>
            </a:endParaRP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Enforcement of data access</a:t>
            </a:r>
          </a:p>
          <a:p>
            <a:pPr marL="0" indent="0">
              <a:spcAft>
                <a:spcPts val="0"/>
              </a:spcAft>
            </a:pPr>
            <a:r>
              <a:rPr lang="en-US" sz="2200" dirty="0" smtClean="0"/>
              <a:t>      policies: funders, journals</a:t>
            </a:r>
          </a:p>
          <a:p>
            <a:pPr marL="457200" lvl="1" indent="0">
              <a:spcAft>
                <a:spcPts val="0"/>
              </a:spcAft>
              <a:buNone/>
            </a:pPr>
            <a:r>
              <a:rPr lang="en-US" sz="1900" dirty="0" smtClean="0"/>
              <a:t>	           </a:t>
            </a:r>
            <a:r>
              <a:rPr lang="en-US" sz="1400" dirty="0" smtClean="0"/>
              <a:t>(van Panhuis et al, 2013)</a:t>
            </a:r>
          </a:p>
          <a:p>
            <a:pPr marL="0" indent="0">
              <a:spcAft>
                <a:spcPts val="0"/>
              </a:spcAft>
            </a:pPr>
            <a:endParaRPr lang="en-US" sz="22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046021-790E-41CA-949E-FBDA0976A98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682" y="3876931"/>
            <a:ext cx="2686073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784" y="5187336"/>
            <a:ext cx="3176177" cy="15043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16151" y="4951285"/>
            <a:ext cx="1488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Project TYCHO</a:t>
            </a:r>
            <a:endParaRPr lang="en-CA" sz="1400" b="1" dirty="0"/>
          </a:p>
        </p:txBody>
      </p:sp>
    </p:spTree>
    <p:extLst>
      <p:ext uri="{BB962C8B-B14F-4D97-AF65-F5344CB8AC3E}">
        <p14:creationId xmlns:p14="http://schemas.microsoft.com/office/powerpoint/2010/main" val="55175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5832648" cy="1008112"/>
          </a:xfrm>
        </p:spPr>
        <p:txBody>
          <a:bodyPr/>
          <a:lstStyle/>
          <a:p>
            <a:r>
              <a:rPr lang="en-US" dirty="0" smtClean="0"/>
              <a:t>Ethical challenges </a:t>
            </a:r>
            <a:endParaRPr lang="en-C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39552" y="1628800"/>
          <a:ext cx="7917061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644008" y="6477000"/>
            <a:ext cx="2286000" cy="381000"/>
          </a:xfrm>
        </p:spPr>
        <p:txBody>
          <a:bodyPr/>
          <a:lstStyle/>
          <a:p>
            <a:pPr>
              <a:defRPr/>
            </a:pPr>
            <a:fld id="{22FDB531-20FE-4154-B693-B887EE1517D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89072" y="1582072"/>
            <a:ext cx="30963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individuals / communities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informed consent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privacy / confidentiality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risks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vs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benefits</a:t>
            </a:r>
            <a:endParaRPr lang="en-CA" sz="16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6372" y="2825640"/>
            <a:ext cx="3240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investigators / organizations /                 countries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loss of ownership / control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inequity; exploitation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reciprocity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disclosure risks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trust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benefit-sharing</a:t>
            </a:r>
          </a:p>
          <a:p>
            <a:endParaRPr lang="en-CA" sz="16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6152" y="4968464"/>
            <a:ext cx="33305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investigators / organizations / countries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stewardship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justice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disclosure risks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distrust/ mistrust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benefit-sharing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 flipV="1">
            <a:off x="1547664" y="2363628"/>
            <a:ext cx="360040" cy="432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>
            <a:off x="1835696" y="5229200"/>
            <a:ext cx="216024" cy="432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904788" y="196280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</a:rPr>
              <a:t>LMICs</a:t>
            </a:r>
            <a:endParaRPr lang="en-CA" sz="1800" dirty="0">
              <a:latin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99136" y="5643036"/>
            <a:ext cx="908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</a:rPr>
              <a:t>HICs</a:t>
            </a:r>
            <a:endParaRPr lang="en-CA" sz="1800" dirty="0">
              <a:latin typeface="Calibri" pitchFamily="34" charset="0"/>
            </a:endParaRPr>
          </a:p>
        </p:txBody>
      </p:sp>
      <p:sp>
        <p:nvSpPr>
          <p:cNvPr id="36" name="Left Bracket 35"/>
          <p:cNvSpPr/>
          <p:nvPr/>
        </p:nvSpPr>
        <p:spPr bwMode="auto">
          <a:xfrm>
            <a:off x="755576" y="2132856"/>
            <a:ext cx="360040" cy="3744416"/>
          </a:xfrm>
          <a:prstGeom prst="leftBracke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64536" y="2132856"/>
            <a:ext cx="492443" cy="338437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000" dirty="0" smtClean="0"/>
              <a:t>asymmetrical collaborations</a:t>
            </a:r>
            <a:endParaRPr lang="en-C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Ethical challenges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72816"/>
            <a:ext cx="7772400" cy="4824536"/>
          </a:xfrm>
        </p:spPr>
        <p:txBody>
          <a:bodyPr/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200" b="1" dirty="0" smtClean="0"/>
              <a:t>Ownership and control of data</a:t>
            </a:r>
            <a:r>
              <a:rPr lang="en-US" sz="2200" dirty="0" smtClean="0"/>
              <a:t>: e.g. WHO reluctant to share data from member countries without express consent; 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200" b="1" dirty="0" smtClean="0"/>
              <a:t>Privacy and confidentiality: </a:t>
            </a:r>
            <a:r>
              <a:rPr lang="en-US" sz="2200" dirty="0" smtClean="0"/>
              <a:t>e.g. authors bound by confidentiality agreements to their data sources</a:t>
            </a:r>
            <a:endParaRPr lang="en-US" sz="2200" b="1" dirty="0"/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200" b="1" dirty="0" smtClean="0"/>
              <a:t>Distrust</a:t>
            </a:r>
            <a:r>
              <a:rPr lang="en-US" sz="2200" dirty="0" smtClean="0"/>
              <a:t>: concerns about misuse and misrepresentation of data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200" b="1" dirty="0" smtClean="0"/>
              <a:t>Disclosure risks</a:t>
            </a:r>
            <a:r>
              <a:rPr lang="en-US" sz="2200" dirty="0" smtClean="0"/>
              <a:t>: data scrutiny; potentially damaging or stigmatizing facts revealed, e.g. poor immunization record; impact on trade and tourism resulting in economic harm, legal liability</a:t>
            </a:r>
          </a:p>
          <a:p>
            <a:pPr>
              <a:buFont typeface="Arial" pitchFamily="34" charset="0"/>
              <a:buChar char="•"/>
            </a:pPr>
            <a:r>
              <a:rPr lang="en-US" sz="2200" b="1" dirty="0" smtClean="0"/>
              <a:t>Inequity / Exploitation</a:t>
            </a:r>
            <a:r>
              <a:rPr lang="en-US" sz="2200" dirty="0" smtClean="0"/>
              <a:t>: between producers and consumers of data</a:t>
            </a:r>
            <a:endParaRPr lang="en-US" sz="2400" dirty="0" smtClean="0"/>
          </a:p>
          <a:p>
            <a:endParaRPr lang="en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046021-790E-41CA-949E-FBDA0976A98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15032</TotalTime>
  <Words>921</Words>
  <Application>Microsoft Office PowerPoint</Application>
  <PresentationFormat>On-screen Show (4:3)</PresentationFormat>
  <Paragraphs>180</Paragraphs>
  <Slides>16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Blank Presentation</vt:lpstr>
      <vt:lpstr>PowerPoint Presentation</vt:lpstr>
      <vt:lpstr>Consider</vt:lpstr>
      <vt:lpstr>Case: Polio</vt:lpstr>
      <vt:lpstr>Data sharing</vt:lpstr>
      <vt:lpstr>Data sharing is widely promoted… </vt:lpstr>
      <vt:lpstr>…but not widely practiced</vt:lpstr>
      <vt:lpstr>Practical challenges</vt:lpstr>
      <vt:lpstr>Ethical challenges </vt:lpstr>
      <vt:lpstr>Ethical challenges </vt:lpstr>
      <vt:lpstr>Needed: a principled approach</vt:lpstr>
      <vt:lpstr>PowerPoint Presentation</vt:lpstr>
      <vt:lpstr>Why these principles?</vt:lpstr>
      <vt:lpstr>Data access principles</vt:lpstr>
      <vt:lpstr>Data access principles</vt:lpstr>
      <vt:lpstr>Summary</vt:lpstr>
      <vt:lpstr>Thank you</vt:lpstr>
    </vt:vector>
  </TitlesOfParts>
  <Company>SCott Thornley +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Rocky Manserra</dc:creator>
  <cp:lastModifiedBy>Claudia</cp:lastModifiedBy>
  <cp:revision>412</cp:revision>
  <dcterms:created xsi:type="dcterms:W3CDTF">2010-12-12T19:35:50Z</dcterms:created>
  <dcterms:modified xsi:type="dcterms:W3CDTF">2013-11-15T22:39:21Z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AdHocReviewCycleID">
    <vt:i4>-814174710</vt:i4>
  </property>
  <property fmtid="{D5CDD505-2E9C-101B-9397-08002B2CF9AE}" pid="4" name="_EmailSubject">
    <vt:lpwstr>SRC powerpoint</vt:lpwstr>
  </property>
  <property fmtid="{D5CDD505-2E9C-101B-9397-08002B2CF9AE}" pid="5" name="_AuthorEmail">
    <vt:lpwstr>shane.green@srcglobal.org</vt:lpwstr>
  </property>
  <property fmtid="{D5CDD505-2E9C-101B-9397-08002B2CF9AE}" pid="6" name="_AuthorEmailDisplayName">
    <vt:lpwstr>Shane Green</vt:lpwstr>
  </property>
</Properties>
</file>