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tags/tag8.xml" ContentType="application/vnd.openxmlformats-officedocument.presentationml.tags+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tags/tag5.xml" ContentType="application/vnd.openxmlformats-officedocument.presentationml.tags+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Layouts/slideLayout178.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Layouts/slideLayout185.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Layouts/slideLayout181.xml" ContentType="application/vnd.openxmlformats-officedocument.presentationml.slideLayout+xml"/>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ags/tag4.xml" ContentType="application/vnd.openxmlformats-officedocument.presentationml.tags+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tags/tag9.xml" ContentType="application/vnd.openxmlformats-officedocument.presentationml.tags+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tags/tag1.xml" ContentType="application/vnd.openxmlformats-officedocument.presentationml.tags+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 id="2147483664" r:id="rId17"/>
  </p:sldMasterIdLst>
  <p:notesMasterIdLst>
    <p:notesMasterId r:id="rId51"/>
  </p:notesMasterIdLst>
  <p:handoutMasterIdLst>
    <p:handoutMasterId r:id="rId52"/>
  </p:handoutMasterIdLst>
  <p:sldIdLst>
    <p:sldId id="314" r:id="rId18"/>
    <p:sldId id="256" r:id="rId19"/>
    <p:sldId id="258" r:id="rId20"/>
    <p:sldId id="260" r:id="rId21"/>
    <p:sldId id="261" r:id="rId22"/>
    <p:sldId id="262" r:id="rId23"/>
    <p:sldId id="263" r:id="rId24"/>
    <p:sldId id="265" r:id="rId25"/>
    <p:sldId id="272" r:id="rId26"/>
    <p:sldId id="309" r:id="rId27"/>
    <p:sldId id="310" r:id="rId28"/>
    <p:sldId id="289" r:id="rId29"/>
    <p:sldId id="290" r:id="rId30"/>
    <p:sldId id="294" r:id="rId31"/>
    <p:sldId id="305" r:id="rId32"/>
    <p:sldId id="266" r:id="rId33"/>
    <p:sldId id="270" r:id="rId34"/>
    <p:sldId id="273" r:id="rId35"/>
    <p:sldId id="274" r:id="rId36"/>
    <p:sldId id="275" r:id="rId37"/>
    <p:sldId id="291" r:id="rId38"/>
    <p:sldId id="288" r:id="rId39"/>
    <p:sldId id="311" r:id="rId40"/>
    <p:sldId id="268" r:id="rId41"/>
    <p:sldId id="271" r:id="rId42"/>
    <p:sldId id="276" r:id="rId43"/>
    <p:sldId id="317" r:id="rId44"/>
    <p:sldId id="280" r:id="rId45"/>
    <p:sldId id="287" r:id="rId46"/>
    <p:sldId id="312" r:id="rId47"/>
    <p:sldId id="295" r:id="rId48"/>
    <p:sldId id="318" r:id="rId49"/>
    <p:sldId id="315" r:id="rId50"/>
  </p:sldIdLst>
  <p:sldSz cx="13004800" cy="9753600"/>
  <p:notesSz cx="9144000" cy="6858000"/>
  <p:defaultTextStyle>
    <a:defPPr>
      <a:defRPr lang="en-US"/>
    </a:defPPr>
    <a:lvl1pPr algn="ctr" rtl="0" fontAlgn="base">
      <a:spcBef>
        <a:spcPct val="0"/>
      </a:spcBef>
      <a:spcAft>
        <a:spcPct val="0"/>
      </a:spcAft>
      <a:defRPr sz="4200" kern="1200">
        <a:solidFill>
          <a:srgbClr val="FFFFFF"/>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200" kern="1200">
        <a:solidFill>
          <a:srgbClr val="FFFFFF"/>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FFFFFF"/>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FFFFFF"/>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FFFFFF"/>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FFFFFF"/>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FFFFFF"/>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FFFFFF"/>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FFFFFF"/>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F66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586" autoAdjust="0"/>
  </p:normalViewPr>
  <p:slideViewPr>
    <p:cSldViewPr>
      <p:cViewPr>
        <p:scale>
          <a:sx n="23" d="100"/>
          <a:sy n="23" d="100"/>
        </p:scale>
        <p:origin x="-2148" y="-588"/>
      </p:cViewPr>
      <p:guideLst>
        <p:guide orient="horz" pos="3072"/>
        <p:guide pos="4096"/>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323EFB2D-47B2-2646-9452-414339D0A550}" type="datetimeFigureOut">
              <a:rPr lang="en-US" smtClean="0"/>
              <a:pPr/>
              <a:t>11/15/2013</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71FA20E8-6BD6-064C-AACC-9FB799C0DEBA}" type="slidenum">
              <a:rPr lang="en-US" smtClean="0"/>
              <a:pPr/>
              <a:t>‹#›</a:t>
            </a:fld>
            <a:endParaRPr lang="en-US"/>
          </a:p>
        </p:txBody>
      </p:sp>
    </p:spTree>
    <p:extLst>
      <p:ext uri="{BB962C8B-B14F-4D97-AF65-F5344CB8AC3E}">
        <p14:creationId xmlns="" xmlns:p14="http://schemas.microsoft.com/office/powerpoint/2010/main" val="3716959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1" name="Rectangle 1"/>
          <p:cNvSpPr>
            <a:spLocks noGrp="1" noRot="1" noChangeAspect="1" noChangeArrowheads="1" noTextEdit="1"/>
          </p:cNvSpPr>
          <p:nvPr>
            <p:ph type="sldImg"/>
          </p:nvPr>
        </p:nvSpPr>
        <p:spPr bwMode="auto">
          <a:xfrm>
            <a:off x="2857500" y="514350"/>
            <a:ext cx="3429000" cy="25717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20482" name="Rectangle 2"/>
          <p:cNvSpPr>
            <a:spLocks noGrp="1" noChangeArrowheads="1"/>
          </p:cNvSpPr>
          <p:nvPr>
            <p:ph type="body" sz="quarter" idx="1"/>
          </p:nvPr>
        </p:nvSpPr>
        <p:spPr bwMode="auto">
          <a:xfrm>
            <a:off x="914400" y="3257550"/>
            <a:ext cx="7315200" cy="3086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 xmlns:p14="http://schemas.microsoft.com/office/powerpoint/2010/main" val="3208489736"/>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Gill Sans"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ill Sans"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ill Sans"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ill San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1" dirty="0" smtClean="0">
                <a:latin typeface="Lucida Sans"/>
                <a:cs typeface="Lucida Sans"/>
              </a:rPr>
              <a:t>I wanted to thank the organizers for the opportunity to be a part of this wonderful conversation we are having. We have had a fascinating day so far discussing the current status of scientific publishing. I’m going to try something a little different. Let’s see how it goes.</a:t>
            </a:r>
            <a:endParaRPr lang="en-US" sz="1800" b="1" dirty="0">
              <a:latin typeface="Lucida Sans"/>
              <a:cs typeface="Lucida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Rot="1" noChangeAspect="1" noChangeArrowheads="1"/>
          </p:cNvSpPr>
          <p:nvPr>
            <p:ph type="sldImg"/>
          </p:nvPr>
        </p:nvSpPr>
        <p:spPr>
          <a:solidFill>
            <a:srgbClr val="FFFFFF"/>
          </a:solidFill>
          <a:ln/>
        </p:spPr>
      </p:sp>
      <p:sp>
        <p:nvSpPr>
          <p:cNvPr id="39938"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Lucida Grande" charset="0"/>
              </a:rPr>
              <a:t>Over the last 400 years, some of the greatest minds in history realized that openness  in communication engenders a win-win process that helps many while hurting few.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Rot="1" noChangeAspect="1" noChangeArrowheads="1"/>
          </p:cNvSpPr>
          <p:nvPr>
            <p:ph type="sldImg"/>
          </p:nvPr>
        </p:nvSpPr>
        <p:spPr>
          <a:solidFill>
            <a:srgbClr val="FFFFFF"/>
          </a:solidFill>
          <a:ln/>
        </p:spPr>
      </p:sp>
      <p:sp>
        <p:nvSpPr>
          <p:cNvPr id="41986"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Lucida Grande" charset="0"/>
              </a:rPr>
              <a:t>Especially during the last century, scientists realized that research requires rapid and open communication in order to create the knowledge needed to understand the world around us.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Rot="1" noChangeAspect="1" noChangeArrowheads="1"/>
          </p:cNvSpPr>
          <p:nvPr>
            <p:ph type="sldImg"/>
          </p:nvPr>
        </p:nvSpPr>
        <p:spPr>
          <a:solidFill>
            <a:srgbClr val="FFFFFF"/>
          </a:solidFill>
          <a:ln/>
        </p:spPr>
      </p:sp>
      <p:sp>
        <p:nvSpPr>
          <p:cNvPr id="44034"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Gill Sans" charset="0"/>
              </a:rPr>
              <a:t>So here we are in the 21st century, overwhelmed by an avalanche of data, drowning in a sea of information found in a multitude of locations. Is the pursuit of scientific knowledge doomed to repeat the story of limes because scientific communication cannot keep up? I think not because the same processes that are causing such distress can also be harnessed to help up. To understand this, lets take a look at a model for why open and rapid communication produces wisdom.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Rot="1" noChangeAspect="1" noChangeArrowheads="1"/>
          </p:cNvSpPr>
          <p:nvPr>
            <p:ph type="sldImg"/>
          </p:nvPr>
        </p:nvSpPr>
        <p:spPr>
          <a:solidFill>
            <a:srgbClr val="FFFFFF"/>
          </a:solidFill>
          <a:ln/>
        </p:spPr>
      </p:sp>
      <p:sp>
        <p:nvSpPr>
          <p:cNvPr id="46082"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Gill Sans" charset="0"/>
              </a:rPr>
              <a:t>Modified from a proposal by Russell </a:t>
            </a:r>
            <a:r>
              <a:rPr lang="en-US" sz="1800" b="1" dirty="0" err="1" smtClean="0">
                <a:latin typeface="Lucida Sans"/>
                <a:cs typeface="Lucida Sans"/>
                <a:sym typeface="Gill Sans" charset="0"/>
              </a:rPr>
              <a:t>Ackoff</a:t>
            </a:r>
            <a:r>
              <a:rPr lang="en-US" sz="1800" b="1" dirty="0" smtClean="0">
                <a:latin typeface="Lucida Sans"/>
                <a:cs typeface="Lucida Sans"/>
                <a:sym typeface="Gill Sans" charset="0"/>
              </a:rPr>
              <a:t>, this model suggests why the open dissemination of scientific information can be so successful.   Data simply exists. People interact with data to provide context producing information. The movement and transformation of information through collaboration in a human social network results in knowledge. – the ability to take action, make a decision. This can be to stop, to gather more data or to start a new line of investigation. </a:t>
            </a:r>
          </a:p>
          <a:p>
            <a:pPr eaLnBrk="1" hangingPunct="1">
              <a:defRPr/>
            </a:pPr>
            <a:endParaRPr lang="en-US" sz="1800" b="1" dirty="0" smtClean="0">
              <a:latin typeface="Lucida Sans"/>
              <a:cs typeface="Lucida Sans"/>
              <a:sym typeface="Gill Sans" charset="0"/>
            </a:endParaRPr>
          </a:p>
          <a:p>
            <a:pPr eaLnBrk="1" hangingPunct="1">
              <a:defRPr/>
            </a:pPr>
            <a:r>
              <a:rPr lang="en-US" sz="1800" b="1" dirty="0" smtClean="0">
                <a:latin typeface="Lucida Sans"/>
                <a:cs typeface="Lucida Sans"/>
                <a:sym typeface="Gill Sans" charset="0"/>
              </a:rPr>
              <a:t>The innovation cycle again continues to crank on. By breaking complex processes into smaller parts, each can be examined by a separate analytical cycle.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Rot="1" noChangeAspect="1" noChangeArrowheads="1"/>
          </p:cNvSpPr>
          <p:nvPr>
            <p:ph type="sldImg"/>
          </p:nvPr>
        </p:nvSpPr>
        <p:spPr>
          <a:solidFill>
            <a:srgbClr val="FFFFFF"/>
          </a:solidFill>
          <a:ln/>
        </p:spPr>
      </p:sp>
      <p:sp>
        <p:nvSpPr>
          <p:cNvPr id="48130"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Gill Sans" charset="0"/>
              </a:rPr>
              <a:t>Now knowledge allows us to make a decision but that decision may not be the the final or most appropriate one. Each turn of the cycle is informed by the previous ones moving us upward towards wisdom which is the ability to make the most appropriate decision. So, the faster the cycle is cranked, the faster we enhance our knowledge and eventually gain wisdom,  </a:t>
            </a:r>
            <a:br>
              <a:rPr lang="en-US" sz="1800" b="1" dirty="0" smtClean="0">
                <a:latin typeface="Lucida Sans"/>
                <a:cs typeface="Lucida Sans"/>
                <a:sym typeface="Gill Sans" charset="0"/>
              </a:rPr>
            </a:br>
            <a:r>
              <a:rPr lang="en-US" sz="1800" b="1" dirty="0" smtClean="0">
                <a:latin typeface="Lucida Sans"/>
                <a:cs typeface="Lucida Sans"/>
                <a:sym typeface="Gill Sans" charset="0"/>
              </a:rPr>
              <a:t/>
            </a:r>
            <a:br>
              <a:rPr lang="en-US" sz="1800" b="1" dirty="0" smtClean="0">
                <a:latin typeface="Lucida Sans"/>
                <a:cs typeface="Lucida Sans"/>
                <a:sym typeface="Gill Sans" charset="0"/>
              </a:rPr>
            </a:br>
            <a:r>
              <a:rPr lang="en-US" sz="1800" b="1" dirty="0" smtClean="0">
                <a:latin typeface="Lucida Sans"/>
                <a:cs typeface="Lucida Sans"/>
                <a:sym typeface="Gill Sans" charset="0"/>
              </a:rPr>
              <a:t>The analysis of each cycle can be added together into synthesis –  this is required as we deal with complex systems and problems. But this is very hard for many of our current, hierarchical processes to achieve.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Rot="1" noChangeAspect="1" noChangeArrowheads="1"/>
          </p:cNvSpPr>
          <p:nvPr>
            <p:ph type="sldImg"/>
          </p:nvPr>
        </p:nvSpPr>
        <p:spPr>
          <a:solidFill>
            <a:srgbClr val="FFFFFF"/>
          </a:solidFill>
          <a:ln/>
        </p:spPr>
      </p:sp>
      <p:sp>
        <p:nvSpPr>
          <p:cNvPr id="50178"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Gill Sans" charset="0"/>
              </a:rPr>
              <a:t>(5 minutes)</a:t>
            </a:r>
            <a:r>
              <a:rPr lang="en-US" sz="1800" b="1" baseline="0" dirty="0" smtClean="0">
                <a:latin typeface="Lucida Sans"/>
                <a:cs typeface="Lucida Sans"/>
                <a:sym typeface="Gill Sans" charset="0"/>
              </a:rPr>
              <a:t> </a:t>
            </a:r>
            <a:r>
              <a:rPr lang="en-US" sz="1800" b="1" dirty="0" smtClean="0">
                <a:latin typeface="Lucida Sans"/>
                <a:cs typeface="Lucida Sans"/>
                <a:sym typeface="Gill Sans" charset="0"/>
              </a:rPr>
              <a:t>Knowledge and Wisdom require rapidly</a:t>
            </a:r>
            <a:r>
              <a:rPr lang="en-US" sz="1800" b="1" baseline="0" dirty="0" smtClean="0">
                <a:latin typeface="Lucida Sans"/>
                <a:cs typeface="Lucida Sans"/>
                <a:sym typeface="Gill Sans" charset="0"/>
              </a:rPr>
              <a:t> turning DIKW cycle</a:t>
            </a:r>
            <a:r>
              <a:rPr lang="en-US" sz="1800" b="1" dirty="0" smtClean="0">
                <a:latin typeface="Lucida Sans"/>
                <a:cs typeface="Lucida Sans"/>
                <a:sym typeface="Gill Sans" charset="0"/>
              </a:rPr>
              <a:t>. The transformation of information into knowledge is hampered if it cannot move easily between people.   A large,</a:t>
            </a:r>
            <a:r>
              <a:rPr lang="en-US" sz="1800" b="1" baseline="0" dirty="0" smtClean="0">
                <a:latin typeface="Lucida Sans"/>
                <a:cs typeface="Lucida Sans"/>
                <a:sym typeface="Gill Sans" charset="0"/>
              </a:rPr>
              <a:t> </a:t>
            </a:r>
            <a:r>
              <a:rPr lang="en-US" sz="1800" b="1" dirty="0" smtClean="0">
                <a:latin typeface="Lucida Sans"/>
                <a:cs typeface="Lucida Sans"/>
                <a:sym typeface="Gill Sans" charset="0"/>
              </a:rPr>
              <a:t>poorly connected network will also slow transit. Humans have inherent abilities that can foster rapid  transit times in communities. But, these inherent abilities are being overwhelmed by the results of modern technology. Luckily, we can leverage our technology to overcome this.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Rot="1" noChangeAspect="1" noChangeArrowheads="1"/>
          </p:cNvSpPr>
          <p:nvPr>
            <p:ph type="sldImg"/>
          </p:nvPr>
        </p:nvSpPr>
        <p:spPr>
          <a:solidFill>
            <a:srgbClr val="FFFFFF"/>
          </a:solidFill>
          <a:ln/>
        </p:spPr>
      </p:sp>
      <p:sp>
        <p:nvSpPr>
          <p:cNvPr id="52226"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Lucida Grande" charset="0"/>
              </a:rPr>
              <a:t>So, moving into the future - any human endeavor that deals with data, information and knowledge needs a firm understanding of how human communities organize around  these factors as well as how digital technologies will allow us to leverage this understanding in exponential ways. </a:t>
            </a:r>
            <a:br>
              <a:rPr lang="en-US" sz="1800" b="1" dirty="0" smtClean="0">
                <a:latin typeface="Lucida Sans"/>
                <a:cs typeface="Lucida Sans"/>
                <a:sym typeface="Lucida Grande" charset="0"/>
              </a:rPr>
            </a:br>
            <a:r>
              <a:rPr lang="en-US" sz="1800" b="1" dirty="0" smtClean="0">
                <a:latin typeface="Lucida Sans"/>
                <a:cs typeface="Lucida Sans"/>
                <a:sym typeface="Lucida Grande" charset="0"/>
              </a:rPr>
              <a:t/>
            </a:r>
            <a:br>
              <a:rPr lang="en-US" sz="1800" b="1" dirty="0" smtClean="0">
                <a:latin typeface="Lucida Sans"/>
                <a:cs typeface="Lucida Sans"/>
                <a:sym typeface="Lucida Grande" charset="0"/>
              </a:rPr>
            </a:br>
            <a:r>
              <a:rPr lang="en-US" sz="1800" b="1" dirty="0" smtClean="0">
                <a:latin typeface="Lucida Sans"/>
                <a:cs typeface="Lucida Sans"/>
                <a:sym typeface="Lucida Grande" charset="0"/>
              </a:rPr>
              <a:t>I</a:t>
            </a:r>
            <a:r>
              <a:rPr lang="ja-JP" altLang="en-US" sz="1800" b="1" dirty="0" smtClean="0">
                <a:latin typeface="Lucida Sans"/>
                <a:cs typeface="Lucida Sans"/>
                <a:sym typeface="Lucida Grande" charset="0"/>
              </a:rPr>
              <a:t>’</a:t>
            </a:r>
            <a:r>
              <a:rPr lang="en-US" sz="1800" b="1" dirty="0" smtClean="0">
                <a:latin typeface="Lucida Sans"/>
                <a:cs typeface="Lucida Sans"/>
                <a:sym typeface="Lucida Grande" charset="0"/>
              </a:rPr>
              <a:t>m a researcher so I love looking at data, transforming it into information which leads to a knowledgeable action. So let</a:t>
            </a:r>
            <a:r>
              <a:rPr lang="ja-JP" altLang="en-US" sz="1800" b="1" dirty="0" smtClean="0">
                <a:latin typeface="Lucida Sans"/>
                <a:cs typeface="Lucida Sans"/>
                <a:sym typeface="Lucida Grande" charset="0"/>
              </a:rPr>
              <a:t>’</a:t>
            </a:r>
            <a:r>
              <a:rPr lang="en-US" sz="1800" b="1" dirty="0" smtClean="0">
                <a:latin typeface="Lucida Sans"/>
                <a:cs typeface="Lucida Sans"/>
                <a:sym typeface="Lucida Grande" charset="0"/>
              </a:rPr>
              <a:t>s do some transforming right now. Let</a:t>
            </a:r>
            <a:r>
              <a:rPr lang="ja-JP" altLang="en-US" sz="1800" b="1" dirty="0" smtClean="0">
                <a:latin typeface="Lucida Sans"/>
                <a:cs typeface="Lucida Sans"/>
                <a:sym typeface="Lucida Grande" charset="0"/>
              </a:rPr>
              <a:t>’</a:t>
            </a:r>
            <a:r>
              <a:rPr lang="en-US" sz="1800" b="1" dirty="0" smtClean="0">
                <a:latin typeface="Lucida Sans"/>
                <a:cs typeface="Lucida Sans"/>
                <a:sym typeface="Lucida Grande" charset="0"/>
              </a:rPr>
              <a:t>s examine our inherent hierarchical structures – Team, Tribe and Town.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Rot="1" noChangeAspect="1" noChangeArrowheads="1"/>
          </p:cNvSpPr>
          <p:nvPr>
            <p:ph type="sldImg"/>
          </p:nvPr>
        </p:nvSpPr>
        <p:spPr>
          <a:solidFill>
            <a:srgbClr val="FFFFFF"/>
          </a:solidFill>
          <a:ln/>
        </p:spPr>
      </p:sp>
      <p:sp>
        <p:nvSpPr>
          <p:cNvPr id="54274"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Gill Sans" charset="0"/>
              </a:rPr>
              <a:t>Humans may be hardwired to work best in a series of three-fold hierarchies. Across the globe, the same hierarchical numbers pop up again and again. 9-15 is the size of a cohesive team which can focus on dealing with a simple problem. It is no wonder that most of the competitive sports teams in the world are approximately this size. </a:t>
            </a:r>
            <a:br>
              <a:rPr lang="en-US" sz="1800" b="1" dirty="0" smtClean="0">
                <a:latin typeface="Lucida Sans"/>
                <a:cs typeface="Lucida Sans"/>
                <a:sym typeface="Gill Sans" charset="0"/>
              </a:rPr>
            </a:br>
            <a:r>
              <a:rPr lang="en-US" sz="1800" b="1" dirty="0" smtClean="0">
                <a:latin typeface="Lucida Sans"/>
                <a:cs typeface="Lucida Sans"/>
                <a:sym typeface="Gill Sans" charset="0"/>
              </a:rPr>
              <a:t/>
            </a:r>
            <a:br>
              <a:rPr lang="en-US" sz="1800" b="1" dirty="0" smtClean="0">
                <a:latin typeface="Lucida Sans"/>
                <a:cs typeface="Lucida Sans"/>
                <a:sym typeface="Gill Sans" charset="0"/>
              </a:rPr>
            </a:br>
            <a:r>
              <a:rPr lang="en-US" sz="1800" b="1" dirty="0" smtClean="0">
                <a:latin typeface="Lucida Sans"/>
                <a:cs typeface="Lucida Sans"/>
                <a:sym typeface="Gill Sans" charset="0"/>
              </a:rPr>
              <a:t>The next step up the hierarchy is the tribe - about 3 times larger. This is the optimal size for multifunctional groups.  There is enough cohesiveness for strength but enough diversity to deal with multiple problems. 150  is the hypothetical limit for our personal understanding of where we fit in a hierarchy. I will show just a little bit of the data illustrating each number.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Rot="1" noChangeAspect="1" noChangeArrowheads="1"/>
          </p:cNvSpPr>
          <p:nvPr>
            <p:ph type="sldImg"/>
          </p:nvPr>
        </p:nvSpPr>
        <p:spPr>
          <a:solidFill>
            <a:srgbClr val="FFFFFF"/>
          </a:solidFill>
          <a:ln/>
        </p:spPr>
      </p:sp>
      <p:sp>
        <p:nvSpPr>
          <p:cNvPr id="56322"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Gill Sans" charset="0"/>
              </a:rPr>
              <a:t>As I said, 150 is the maximum size of a social community that we can keep in our head. Robin Dunbar showed there was a linear relationship between the size of the primate</a:t>
            </a:r>
            <a:r>
              <a:rPr lang="ja-JP" altLang="en-US" sz="1800" b="1" dirty="0" smtClean="0">
                <a:latin typeface="Lucida Sans"/>
                <a:cs typeface="Lucida Sans"/>
                <a:sym typeface="Gill Sans" charset="0"/>
              </a:rPr>
              <a:t>’</a:t>
            </a:r>
            <a:r>
              <a:rPr lang="en-US" sz="1800" b="1" dirty="0" smtClean="0">
                <a:latin typeface="Lucida Sans"/>
                <a:cs typeface="Lucida Sans"/>
                <a:sym typeface="Gill Sans" charset="0"/>
              </a:rPr>
              <a:t>s brain and the size of their social group. Extrapolating to humans, he got about 150, plus or minus. Subsequent work has demonstrated the empirical power of this, especially in the collapse of cohesive organizational structure at sizes larger than this.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Rot="1" noChangeAspect="1" noChangeArrowheads="1"/>
          </p:cNvSpPr>
          <p:nvPr>
            <p:ph type="sldImg"/>
          </p:nvPr>
        </p:nvSpPr>
        <p:spPr>
          <a:solidFill>
            <a:srgbClr val="FFFFFF"/>
          </a:solidFill>
          <a:ln/>
        </p:spPr>
      </p:sp>
      <p:sp>
        <p:nvSpPr>
          <p:cNvPr id="58370"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Gill Sans" charset="0"/>
              </a:rPr>
              <a:t>Using modern tools to examine communities, the Palo Alto Research Center can help us see the other 2 numbers by looking at the online game - World of </a:t>
            </a:r>
            <a:r>
              <a:rPr lang="en-US" sz="1800" b="1" dirty="0" err="1" smtClean="0">
                <a:latin typeface="Lucida Sans"/>
                <a:cs typeface="Lucida Sans"/>
                <a:sym typeface="Gill Sans" charset="0"/>
              </a:rPr>
              <a:t>Warcraft</a:t>
            </a:r>
            <a:r>
              <a:rPr lang="en-US" sz="1800" b="1" dirty="0" smtClean="0">
                <a:latin typeface="Lucida Sans"/>
                <a:cs typeface="Lucida Sans"/>
                <a:sym typeface="Gill Sans" charset="0"/>
              </a:rPr>
              <a:t>.  Here, individuals join together in guilds so they can more easily win quests, gain experience and dominate. PARC analyzed all the interactions between members in 5500 guilds over a month. They looked at which individuals  in a guild played</a:t>
            </a:r>
            <a:r>
              <a:rPr lang="en-US" sz="1800" b="1" baseline="0" dirty="0" smtClean="0">
                <a:latin typeface="Lucida Sans"/>
                <a:cs typeface="Lucida Sans"/>
                <a:sym typeface="Gill Sans" charset="0"/>
              </a:rPr>
              <a:t> </a:t>
            </a:r>
            <a:r>
              <a:rPr lang="en-US" sz="1800" b="1" dirty="0" smtClean="0">
                <a:latin typeface="Lucida Sans"/>
                <a:cs typeface="Lucida Sans"/>
                <a:sym typeface="Gill Sans" charset="0"/>
              </a:rPr>
              <a:t>together, how often they played together and what was the maximum size of a cohesive group. In this example, 2 people play a lot with each other but they form a small part of a 6 member cohesive group (the max subgroup).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Rot="1" noChangeAspect="1" noChangeArrowheads="1"/>
          </p:cNvSpPr>
          <p:nvPr>
            <p:ph type="sldImg"/>
          </p:nvPr>
        </p:nvSpPr>
        <p:spPr>
          <a:solidFill>
            <a:srgbClr val="FFFFFF"/>
          </a:solidFill>
          <a:ln/>
        </p:spPr>
      </p:sp>
      <p:sp>
        <p:nvSpPr>
          <p:cNvPr id="23554"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Lucida Grande" charset="0"/>
              </a:rPr>
              <a:t>I</a:t>
            </a:r>
            <a:r>
              <a:rPr lang="ja-JP" altLang="en-US" sz="1800" b="1" dirty="0" smtClean="0">
                <a:latin typeface="Lucida Sans"/>
                <a:cs typeface="Lucida Sans"/>
                <a:sym typeface="Lucida Grande" charset="0"/>
              </a:rPr>
              <a:t>’</a:t>
            </a:r>
            <a:r>
              <a:rPr lang="en-US" sz="1800" b="1" dirty="0" smtClean="0">
                <a:latin typeface="Lucida Sans"/>
                <a:cs typeface="Lucida Sans"/>
                <a:sym typeface="Lucida Grande" charset="0"/>
              </a:rPr>
              <a:t>m here to introduce the final session examining the Future. I hope to weave a narrative that will help us understand why the current path of scientific communication is not sustainable and how we might craft some solutions. Some solutions we will likely </a:t>
            </a:r>
            <a:r>
              <a:rPr lang="en-US" sz="1800" b="1" baseline="0" dirty="0" smtClean="0">
                <a:latin typeface="Lucida Sans"/>
                <a:cs typeface="Lucida Sans"/>
                <a:sym typeface="Lucida Grande" charset="0"/>
              </a:rPr>
              <a:t>discuss this afternoon.</a:t>
            </a:r>
            <a:r>
              <a:rPr lang="en-US" sz="1800" b="1" dirty="0" smtClean="0">
                <a:latin typeface="Lucida Sans"/>
                <a:cs typeface="Lucida Sans"/>
                <a:sym typeface="Lucida Grande" charset="0"/>
              </a:rPr>
              <a:t> well, we can</a:t>
            </a:r>
            <a:r>
              <a:rPr lang="ja-JP" altLang="en-US" sz="1800" b="1" dirty="0" smtClean="0">
                <a:latin typeface="Lucida Sans"/>
                <a:cs typeface="Lucida Sans"/>
                <a:sym typeface="Lucida Grande" charset="0"/>
              </a:rPr>
              <a:t>’</a:t>
            </a:r>
            <a:r>
              <a:rPr lang="en-US" sz="1800" b="1" dirty="0" smtClean="0">
                <a:latin typeface="Lucida Sans"/>
                <a:cs typeface="Lucida Sans"/>
                <a:sym typeface="Lucida Grande" charset="0"/>
              </a:rPr>
              <a:t>t know where we will go if we don</a:t>
            </a:r>
            <a:r>
              <a:rPr lang="ja-JP" altLang="en-US" sz="1800" b="1" dirty="0" smtClean="0">
                <a:latin typeface="Lucida Sans"/>
                <a:cs typeface="Lucida Sans"/>
                <a:sym typeface="Lucida Grande" charset="0"/>
              </a:rPr>
              <a:t>’</a:t>
            </a:r>
            <a:r>
              <a:rPr lang="en-US" sz="1800" b="1" dirty="0" smtClean="0">
                <a:latin typeface="Lucida Sans"/>
                <a:cs typeface="Lucida Sans"/>
                <a:sym typeface="Lucida Grande" charset="0"/>
              </a:rPr>
              <a:t>t know where we came from or where we are. So let</a:t>
            </a:r>
            <a:r>
              <a:rPr lang="ja-JP" altLang="en-US" sz="1800" b="1" dirty="0" smtClean="0">
                <a:latin typeface="Lucida Sans"/>
                <a:cs typeface="Lucida Sans"/>
                <a:sym typeface="Lucida Grande" charset="0"/>
              </a:rPr>
              <a:t>’</a:t>
            </a:r>
            <a:r>
              <a:rPr lang="en-US" sz="1800" b="1" dirty="0" smtClean="0">
                <a:latin typeface="Lucida Sans"/>
                <a:cs typeface="Lucida Sans"/>
                <a:sym typeface="Lucida Grande" charset="0"/>
              </a:rPr>
              <a:t>s go back in time for a minute.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Rot="1" noChangeAspect="1" noChangeArrowheads="1"/>
          </p:cNvSpPr>
          <p:nvPr>
            <p:ph type="sldImg"/>
          </p:nvPr>
        </p:nvSpPr>
        <p:spPr>
          <a:solidFill>
            <a:srgbClr val="FFFFFF"/>
          </a:solidFill>
          <a:ln/>
        </p:spPr>
      </p:sp>
      <p:sp>
        <p:nvSpPr>
          <p:cNvPr id="60418"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Gill Sans" charset="0"/>
              </a:rPr>
              <a:t>Do people join together</a:t>
            </a:r>
            <a:r>
              <a:rPr lang="en-US" sz="1800" b="1" baseline="0" dirty="0" smtClean="0">
                <a:latin typeface="Lucida Sans"/>
                <a:cs typeface="Lucida Sans"/>
                <a:sym typeface="Gill Sans" charset="0"/>
              </a:rPr>
              <a:t> </a:t>
            </a:r>
            <a:r>
              <a:rPr lang="en-US" sz="1800" b="1" dirty="0" smtClean="0">
                <a:latin typeface="Lucida Sans"/>
                <a:cs typeface="Lucida Sans"/>
                <a:sym typeface="Gill Sans" charset="0"/>
              </a:rPr>
              <a:t>into larger</a:t>
            </a:r>
            <a:r>
              <a:rPr lang="en-US" sz="1800" b="1" baseline="0" dirty="0" smtClean="0">
                <a:latin typeface="Lucida Sans"/>
                <a:cs typeface="Lucida Sans"/>
                <a:sym typeface="Gill Sans" charset="0"/>
              </a:rPr>
              <a:t> </a:t>
            </a:r>
            <a:r>
              <a:rPr lang="en-US" sz="1800" b="1" dirty="0" smtClean="0">
                <a:latin typeface="Lucida Sans"/>
                <a:cs typeface="Lucida Sans"/>
                <a:sym typeface="Gill Sans" charset="0"/>
              </a:rPr>
              <a:t>communities to support larger cohesive sub-groups. Nope! There is a nice linear arrangement between max subgroup size and increasing guild size early on, we see that the max sub group size plateaus at a guild size of around 50 members with a sub-group of about 15. The magic numbers.  </a:t>
            </a:r>
            <a:br>
              <a:rPr lang="en-US" sz="1800" b="1" dirty="0" smtClean="0">
                <a:latin typeface="Lucida Sans"/>
                <a:cs typeface="Lucida Sans"/>
                <a:sym typeface="Gill Sans" charset="0"/>
              </a:rPr>
            </a:br>
            <a:r>
              <a:rPr lang="en-US" sz="1800" b="1" dirty="0" smtClean="0">
                <a:latin typeface="Lucida Sans"/>
                <a:cs typeface="Lucida Sans"/>
                <a:sym typeface="Gill Sans" charset="0"/>
              </a:rPr>
              <a:t/>
            </a:r>
            <a:br>
              <a:rPr lang="en-US" sz="1800" b="1" dirty="0" smtClean="0">
                <a:latin typeface="Lucida Sans"/>
                <a:cs typeface="Lucida Sans"/>
                <a:sym typeface="Gill Sans" charset="0"/>
              </a:rPr>
            </a:br>
            <a:r>
              <a:rPr lang="en-US" sz="1800" b="1" dirty="0" smtClean="0">
                <a:latin typeface="Lucida Sans"/>
                <a:cs typeface="Lucida Sans"/>
                <a:sym typeface="Gill Sans" charset="0"/>
              </a:rPr>
              <a:t>After this, cohesiveness becomes random. The largest cohesive groups from some very large guilds are smaller than guilds with only 12 members.  Why even belong? No one is working with anyone else. Some guilds are as efficient as smaller ones –having groups of 50 working together. How? Well, that is another grant proposal but using new tools</a:t>
            </a:r>
            <a:r>
              <a:rPr lang="en-US" sz="1800" b="1" baseline="0" dirty="0" smtClean="0">
                <a:latin typeface="Lucida Sans"/>
                <a:cs typeface="Lucida Sans"/>
                <a:sym typeface="Gill Sans" charset="0"/>
              </a:rPr>
              <a:t> allowed us to observe something hidden without them</a:t>
            </a:r>
            <a:endParaRPr lang="en-US" sz="1800" b="1" dirty="0" smtClean="0">
              <a:latin typeface="Lucida Sans"/>
              <a:cs typeface="Lucida Sans"/>
              <a:sym typeface="Gill San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Rot="1" noChangeAspect="1" noChangeArrowheads="1"/>
          </p:cNvSpPr>
          <p:nvPr>
            <p:ph type="sldImg"/>
          </p:nvPr>
        </p:nvSpPr>
        <p:spPr>
          <a:solidFill>
            <a:srgbClr val="FFFFFF"/>
          </a:solidFill>
          <a:ln/>
        </p:spPr>
      </p:sp>
      <p:sp>
        <p:nvSpPr>
          <p:cNvPr id="62466"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Gill Sans" charset="0"/>
              </a:rPr>
              <a:t>Built in hierarchies have been successful but, as we analyze increasingly complex processes, the DIKW cycle becomes hampered. Information flow slows as each level adds more</a:t>
            </a:r>
            <a:r>
              <a:rPr lang="en-US" sz="1800" b="1" baseline="0" dirty="0" smtClean="0">
                <a:latin typeface="Lucida Sans"/>
                <a:cs typeface="Lucida Sans"/>
                <a:sym typeface="Gill Sans" charset="0"/>
              </a:rPr>
              <a:t> </a:t>
            </a:r>
            <a:r>
              <a:rPr lang="en-US" sz="1800" b="1" dirty="0" smtClean="0">
                <a:latin typeface="Lucida Sans"/>
                <a:cs typeface="Lucida Sans"/>
                <a:sym typeface="Gill Sans" charset="0"/>
              </a:rPr>
              <a:t>people, silos appear, only the people at the top know what is going on and  the rest of us no longer know where anyone fits in the hierarchy. Openness disappears. Information has to make a huge </a:t>
            </a:r>
            <a:r>
              <a:rPr lang="en-US" sz="1800" b="1" baseline="0" dirty="0" smtClean="0">
                <a:latin typeface="Lucida Sans"/>
                <a:cs typeface="Lucida Sans"/>
                <a:sym typeface="Gill Sans" charset="0"/>
              </a:rPr>
              <a:t>number of jumps to move around. We end up with limes all over again.</a:t>
            </a:r>
            <a:r>
              <a:rPr lang="en-US" sz="1800" b="1" dirty="0" smtClean="0">
                <a:latin typeface="Lucida Sans"/>
                <a:cs typeface="Lucida Sans"/>
                <a:sym typeface="Gill Sans" charset="0"/>
              </a:rPr>
              <a:t> </a:t>
            </a:r>
            <a:br>
              <a:rPr lang="en-US" sz="1800" b="1" dirty="0" smtClean="0">
                <a:latin typeface="Lucida Sans"/>
                <a:cs typeface="Lucida Sans"/>
                <a:sym typeface="Gill Sans" charset="0"/>
              </a:rPr>
            </a:br>
            <a:r>
              <a:rPr lang="en-US" sz="1800" b="1" dirty="0" smtClean="0">
                <a:latin typeface="Lucida Sans"/>
                <a:cs typeface="Lucida Sans"/>
                <a:sym typeface="Gill Sans" charset="0"/>
              </a:rPr>
              <a:t/>
            </a:r>
            <a:br>
              <a:rPr lang="en-US" sz="1800" b="1" dirty="0" smtClean="0">
                <a:latin typeface="Lucida Sans"/>
                <a:cs typeface="Lucida Sans"/>
                <a:sym typeface="Gill Sans" charset="0"/>
              </a:rPr>
            </a:br>
            <a:r>
              <a:rPr lang="en-US" sz="1800" b="1" dirty="0" smtClean="0">
                <a:latin typeface="Lucida Sans"/>
                <a:cs typeface="Lucida Sans"/>
                <a:sym typeface="Gill Sans" charset="0"/>
              </a:rPr>
              <a:t>But humans have evolved a second process, – Informal social networks.  Someone can be insignificant in the hierarchy but occupy an</a:t>
            </a:r>
            <a:r>
              <a:rPr lang="en-US" sz="1800" b="1" baseline="0" dirty="0" smtClean="0">
                <a:latin typeface="Lucida Sans"/>
                <a:cs typeface="Lucida Sans"/>
                <a:sym typeface="Gill Sans" charset="0"/>
              </a:rPr>
              <a:t> </a:t>
            </a:r>
            <a:r>
              <a:rPr lang="en-US" sz="1800" b="1" dirty="0" smtClean="0">
                <a:latin typeface="Lucida Sans"/>
                <a:cs typeface="Lucida Sans"/>
                <a:sym typeface="Gill Sans" charset="0"/>
              </a:rPr>
              <a:t>important part of the informal social network. With them,  information can route around the damage of hierarchies, and rapidly transit the organization. </a:t>
            </a:r>
          </a:p>
          <a:p>
            <a:pPr eaLnBrk="1" hangingPunct="1">
              <a:defRPr/>
            </a:pPr>
            <a:r>
              <a:rPr lang="en-US" sz="1800" b="1" dirty="0" smtClean="0">
                <a:latin typeface="Lucida Sans"/>
                <a:cs typeface="Lucida Sans"/>
                <a:sym typeface="Gill Sans" charset="0"/>
              </a:rPr>
              <a:t>----- Meeting Notes (11/15/13 11:40) -----</a:t>
            </a:r>
          </a:p>
          <a:p>
            <a:pPr eaLnBrk="1" hangingPunct="1">
              <a:defRPr/>
            </a:pPr>
            <a:r>
              <a:rPr lang="en-US" sz="1800" b="1" dirty="0" smtClean="0">
                <a:latin typeface="Lucida Sans"/>
                <a:cs typeface="Lucida Sans"/>
                <a:sym typeface="Gill Sans" charset="0"/>
              </a:rPr>
              <a:t>But humans have evolved a second process, – Informal social networks.  Someone can be insignificant in the hierarchy but occupy an important part of the informal social network. With them,  information can route around the damage of hierarchies, and rapidly transit the organization. </a:t>
            </a:r>
          </a:p>
          <a:p>
            <a:pPr eaLnBrk="1" hangingPunct="1">
              <a:defRPr/>
            </a:pPr>
            <a:endParaRPr lang="en-US" sz="1800" b="1" dirty="0" smtClean="0">
              <a:latin typeface="Lucida Sans"/>
              <a:cs typeface="Lucida Sans"/>
              <a:sym typeface="Gill Sans" charset="0"/>
            </a:endParaRPr>
          </a:p>
          <a:p>
            <a:pPr eaLnBrk="1" hangingPunct="1">
              <a:defRPr/>
            </a:pPr>
            <a:endParaRPr lang="en-US" sz="1800" b="1" dirty="0" smtClean="0">
              <a:latin typeface="Lucida Sans"/>
              <a:cs typeface="Lucida Sans"/>
              <a:sym typeface="Gill San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Rot="1" noChangeAspect="1" noChangeArrowheads="1"/>
          </p:cNvSpPr>
          <p:nvPr>
            <p:ph type="sldImg"/>
          </p:nvPr>
        </p:nvSpPr>
        <p:spPr>
          <a:solidFill>
            <a:srgbClr val="FFFFFF"/>
          </a:solidFill>
          <a:ln/>
        </p:spPr>
      </p:sp>
      <p:sp>
        <p:nvSpPr>
          <p:cNvPr id="64514"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Gill Sans" charset="0"/>
              </a:rPr>
              <a:t>(10 minutes)So lets look at how these informal social networks are put together. Networks can be regular - where you connect only to those close to you. It takes a lot of jumps to get to anyone. They can be completely random or they can be a mixture. These last  are called small world networks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Rot="1" noChangeAspect="1" noChangeArrowheads="1"/>
          </p:cNvSpPr>
          <p:nvPr>
            <p:ph type="sldImg"/>
          </p:nvPr>
        </p:nvSpPr>
        <p:spPr>
          <a:solidFill>
            <a:srgbClr val="FFFFFF"/>
          </a:solidFill>
          <a:ln/>
        </p:spPr>
      </p:sp>
      <p:sp>
        <p:nvSpPr>
          <p:cNvPr id="66562"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Gill Sans" charset="0"/>
              </a:rPr>
              <a:t>In small world networks, the number of steps connecting people drops</a:t>
            </a:r>
            <a:r>
              <a:rPr lang="en-US" sz="1800" b="1" baseline="0" dirty="0" smtClean="0">
                <a:latin typeface="Lucida Sans"/>
                <a:cs typeface="Lucida Sans"/>
                <a:sym typeface="Gill Sans" charset="0"/>
              </a:rPr>
              <a:t> very rapidly</a:t>
            </a:r>
            <a:r>
              <a:rPr lang="en-US" sz="1800" b="1" dirty="0" smtClean="0">
                <a:latin typeface="Lucida Sans"/>
                <a:cs typeface="Lucida Sans"/>
                <a:sym typeface="Gill Sans" charset="0"/>
              </a:rPr>
              <a:t>. Say 6 billion people are evenly spread across a globe in a regular</a:t>
            </a:r>
            <a:r>
              <a:rPr lang="en-US" sz="1800" b="1" baseline="0" dirty="0" smtClean="0">
                <a:latin typeface="Lucida Sans"/>
                <a:cs typeface="Lucida Sans"/>
                <a:sym typeface="Gill Sans" charset="0"/>
              </a:rPr>
              <a:t> network</a:t>
            </a:r>
            <a:r>
              <a:rPr lang="en-US" sz="1800" b="1" dirty="0" smtClean="0">
                <a:latin typeface="Lucida Sans"/>
                <a:cs typeface="Lucida Sans"/>
                <a:sym typeface="Gill Sans" charset="0"/>
              </a:rPr>
              <a:t> and only connect to the 50 people closest to them. To connect to someone on the opposite side of the planet (3 billion people away), there would be 60 million steps. But if just one person in 5000 randomly connects to someone else, the number of steps drops to 8. 1 in 3333 drops this to 5 steps.</a:t>
            </a:r>
            <a:br>
              <a:rPr lang="en-US" sz="1800" b="1" dirty="0" smtClean="0">
                <a:latin typeface="Lucida Sans"/>
                <a:cs typeface="Lucida Sans"/>
                <a:sym typeface="Gill Sans" charset="0"/>
              </a:rPr>
            </a:br>
            <a:r>
              <a:rPr lang="en-US" sz="1800" b="1" dirty="0" smtClean="0">
                <a:latin typeface="Lucida Sans"/>
                <a:cs typeface="Lucida Sans"/>
                <a:sym typeface="Gill Sans" charset="0"/>
              </a:rPr>
              <a:t/>
            </a:r>
            <a:br>
              <a:rPr lang="en-US" sz="1800" b="1" dirty="0" smtClean="0">
                <a:latin typeface="Lucida Sans"/>
                <a:cs typeface="Lucida Sans"/>
                <a:sym typeface="Gill Sans" charset="0"/>
              </a:rPr>
            </a:br>
            <a:r>
              <a:rPr lang="en-US" sz="1800" b="1" dirty="0" smtClean="0">
                <a:latin typeface="Lucida Sans"/>
                <a:cs typeface="Lucida Sans"/>
                <a:sym typeface="Gill Sans" charset="0"/>
              </a:rPr>
              <a:t> A little of irregularity makes a small world network very efficient for moving information around because the transit distance of the network drops so rapidly.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Rot="1" noChangeAspect="1" noChangeArrowheads="1"/>
          </p:cNvSpPr>
          <p:nvPr>
            <p:ph type="sldImg"/>
          </p:nvPr>
        </p:nvSpPr>
        <p:spPr>
          <a:solidFill>
            <a:srgbClr val="FFFFFF"/>
          </a:solidFill>
          <a:ln/>
        </p:spPr>
      </p:sp>
      <p:sp>
        <p:nvSpPr>
          <p:cNvPr id="68610"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Gill Sans" charset="0"/>
              </a:rPr>
              <a:t>Informal human social networks are a special type of small world called scale-free. Here, a newcomer has a higher probability of connecting to someone who is already highly connected. Like High School, some people are very popular, some are not. But the chaos of high school creates something amazing. First, the average number of jumps between people in a scale-free network is not much different if there are 10, 10,000, or 10,000,000 people in the network.  Thus the number of jumps for information to transit the network remains small, even as the network grows exponentially in size.  Loss of people has little overall effect on the ability for people to connect with others. Information can flow almost as rapidly within a large network as a small one and the loss of anyone is unlikely to hamper the robust flow of information.</a:t>
            </a:r>
          </a:p>
          <a:p>
            <a:pPr eaLnBrk="1" hangingPunct="1">
              <a:defRPr/>
            </a:pPr>
            <a:r>
              <a:rPr lang="en-US" sz="1800" b="1" dirty="0" smtClean="0">
                <a:latin typeface="Lucida Sans"/>
                <a:cs typeface="Lucida Sans"/>
                <a:sym typeface="Gill Sans" charset="0"/>
              </a:rPr>
              <a:t>----- Meeting Notes (11/15/13 11:39) -----</a:t>
            </a:r>
          </a:p>
          <a:p>
            <a:pPr eaLnBrk="1" hangingPunct="1">
              <a:defRPr/>
            </a:pPr>
            <a:r>
              <a:rPr lang="en-US" sz="1800" b="1" dirty="0" smtClean="0">
                <a:latin typeface="Lucida Sans"/>
                <a:cs typeface="Lucida Sans"/>
                <a:sym typeface="Gill Sans" charset="0"/>
              </a:rPr>
              <a:t>Loss of people has little overall effect on the ability for people to connect with others. Information can flow almost as rapidly within a large network as a small one and the loss of anyone is unlikely to hamper the robust flow of information.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Grp="1" noRot="1" noChangeAspect="1" noChangeArrowheads="1"/>
          </p:cNvSpPr>
          <p:nvPr>
            <p:ph type="sldImg"/>
          </p:nvPr>
        </p:nvSpPr>
        <p:spPr>
          <a:solidFill>
            <a:srgbClr val="FFFFFF"/>
          </a:solidFill>
          <a:ln/>
        </p:spPr>
      </p:sp>
      <p:sp>
        <p:nvSpPr>
          <p:cNvPr id="72706"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Gill Sans" charset="0"/>
              </a:rPr>
              <a:t>Let</a:t>
            </a:r>
            <a:r>
              <a:rPr lang="ja-JP" altLang="en-US" sz="1800" b="1" dirty="0" smtClean="0">
                <a:latin typeface="Lucida Sans"/>
                <a:cs typeface="Lucida Sans"/>
                <a:sym typeface="Gill Sans" charset="0"/>
              </a:rPr>
              <a:t>’</a:t>
            </a:r>
            <a:r>
              <a:rPr lang="en-US" sz="1800" b="1" dirty="0" smtClean="0">
                <a:latin typeface="Lucida Sans"/>
                <a:cs typeface="Lucida Sans"/>
                <a:sym typeface="Gill Sans" charset="0"/>
              </a:rPr>
              <a:t>s look at some real data to get an idea of how we can use our understanding to enhance information flow. This the </a:t>
            </a:r>
            <a:r>
              <a:rPr lang="en-US" sz="1800" b="1" dirty="0" err="1" smtClean="0">
                <a:latin typeface="Lucida Sans"/>
                <a:cs typeface="Lucida Sans"/>
                <a:sym typeface="Gill Sans" charset="0"/>
              </a:rPr>
              <a:t>twitterverse</a:t>
            </a:r>
            <a:r>
              <a:rPr lang="en-US" sz="1800" b="1" dirty="0" smtClean="0">
                <a:latin typeface="Lucida Sans"/>
                <a:cs typeface="Lucida Sans"/>
                <a:sym typeface="Gill Sans" charset="0"/>
              </a:rPr>
              <a:t> for members of Congress, showing how they connect to one another. It is from several years ago for simplicity</a:t>
            </a:r>
            <a:r>
              <a:rPr lang="ja-JP" altLang="en-US" sz="1800" b="1" dirty="0" smtClean="0">
                <a:latin typeface="Lucida Sans"/>
                <a:cs typeface="Lucida Sans"/>
                <a:sym typeface="Gill Sans" charset="0"/>
              </a:rPr>
              <a:t>’</a:t>
            </a:r>
            <a:r>
              <a:rPr lang="en-US" sz="1800" b="1" dirty="0" smtClean="0">
                <a:latin typeface="Lucida Sans"/>
                <a:cs typeface="Lucida Sans"/>
                <a:sym typeface="Gill Sans" charset="0"/>
              </a:rPr>
              <a:t>s sake. It is obviously not a well-constructed scale-free network.   Red are the GOP and Blue are the democrats. The size of the circle represents the number of connections.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Grp="1" noRot="1" noChangeAspect="1" noChangeArrowheads="1"/>
          </p:cNvSpPr>
          <p:nvPr>
            <p:ph type="sldImg"/>
          </p:nvPr>
        </p:nvSpPr>
        <p:spPr>
          <a:solidFill>
            <a:srgbClr val="FFFFFF"/>
          </a:solidFill>
          <a:ln/>
        </p:spPr>
      </p:sp>
      <p:sp>
        <p:nvSpPr>
          <p:cNvPr id="74754"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Gill Sans" charset="0"/>
              </a:rPr>
              <a:t>Some of the names are pretty well known in the hierarchy– John Boehner, for example. You can see that the Democrats and the Republicans have very few points where information passes between them. The most important Representatives in the network, the biggest circle for each party, the ones who make sure that information flows well within and between groups – Abercrombie and Culbertson – are nobodies in the scheme of the hierarchy. But they are huge when it comes to information flow.</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Grp="1" noRot="1" noChangeAspect="1" noChangeArrowheads="1"/>
          </p:cNvSpPr>
          <p:nvPr>
            <p:ph type="sldImg"/>
          </p:nvPr>
        </p:nvSpPr>
        <p:spPr>
          <a:solidFill>
            <a:srgbClr val="FFFFFF"/>
          </a:solidFill>
          <a:ln/>
        </p:spPr>
      </p:sp>
      <p:sp>
        <p:nvSpPr>
          <p:cNvPr id="74754"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Gill Sans" charset="0"/>
              </a:rPr>
              <a:t>Some of the names are pretty well known in the hierarchy– John Boehner, for example. You can see that the Democrats and the Republicans have very few points where information passes between them. The most important Representatives in the network, the biggest circle for each party, the ones who make sure that information flows well within and between groups – Abercrombie and Culbertson – are nobodies in the scheme of the hierarchy. But they are huge when it comes to information flow.</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Grp="1" noRot="1" noChangeAspect="1" noChangeArrowheads="1"/>
          </p:cNvSpPr>
          <p:nvPr>
            <p:ph type="sldImg"/>
          </p:nvPr>
        </p:nvSpPr>
        <p:spPr>
          <a:solidFill>
            <a:srgbClr val="FFFFFF"/>
          </a:solidFill>
          <a:ln/>
        </p:spPr>
      </p:sp>
      <p:sp>
        <p:nvSpPr>
          <p:cNvPr id="76802"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Gill Sans" charset="0"/>
              </a:rPr>
              <a:t>What happens to this network if it did not contain those two individuals?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Grp="1" noRot="1" noChangeAspect="1" noChangeArrowheads="1"/>
          </p:cNvSpPr>
          <p:nvPr>
            <p:ph type="sldImg"/>
          </p:nvPr>
        </p:nvSpPr>
        <p:spPr>
          <a:solidFill>
            <a:srgbClr val="FFFFFF"/>
          </a:solidFill>
          <a:ln/>
        </p:spPr>
      </p:sp>
      <p:sp>
        <p:nvSpPr>
          <p:cNvPr id="78850" name="Rectangle 2"/>
          <p:cNvSpPr>
            <a:spLocks noGrp="1" noChangeArrowheads="1"/>
          </p:cNvSpPr>
          <p:nvPr>
            <p:ph type="body" idx="1"/>
          </p:nvPr>
        </p:nvSpPr>
        <p:spPr>
          <a:ln/>
        </p:spPr>
        <p:txBody>
          <a:bodyPr/>
          <a:lstStyle/>
          <a:p>
            <a:pPr eaLnBrk="1" hangingPunct="1"/>
            <a:r>
              <a:rPr lang="en-US" sz="1800" b="1" dirty="0">
                <a:latin typeface="Lucida Sans" charset="0"/>
                <a:cs typeface="Lucida Sans" charset="0"/>
                <a:sym typeface="Gill Sans" charset="0"/>
              </a:rPr>
              <a:t>Take them away and information flow between these two groups collapses, as well as severely affecting flow within the </a:t>
            </a:r>
            <a:r>
              <a:rPr lang="en-US" sz="1800" b="1" dirty="0" smtClean="0">
                <a:latin typeface="Lucida Sans" charset="0"/>
                <a:cs typeface="Lucida Sans" charset="0"/>
                <a:sym typeface="Gill Sans" charset="0"/>
              </a:rPr>
              <a:t>group.  </a:t>
            </a:r>
            <a:r>
              <a:rPr lang="en-US" sz="1800" b="1" dirty="0">
                <a:latin typeface="Lucida Sans" charset="0"/>
                <a:cs typeface="Lucida Sans" charset="0"/>
                <a:sym typeface="Gill Sans" charset="0"/>
              </a:rPr>
              <a:t>With restricted information flow comes a restricted ability to achieve </a:t>
            </a:r>
            <a:r>
              <a:rPr lang="en-US" sz="1800" b="1" dirty="0" smtClean="0">
                <a:latin typeface="Lucida Sans" charset="0"/>
                <a:cs typeface="Lucida Sans" charset="0"/>
                <a:sym typeface="Gill Sans" charset="0"/>
              </a:rPr>
              <a:t>wisdom.</a:t>
            </a:r>
            <a:r>
              <a:rPr lang="en-US" sz="1800" b="1" baseline="0" dirty="0" smtClean="0">
                <a:latin typeface="Lucida Sans" charset="0"/>
                <a:cs typeface="Lucida Sans" charset="0"/>
                <a:sym typeface="Gill Sans" charset="0"/>
              </a:rPr>
              <a:t> H</a:t>
            </a:r>
            <a:r>
              <a:rPr lang="en-US" sz="1800" b="1" dirty="0" smtClean="0">
                <a:latin typeface="Lucida Sans" charset="0"/>
                <a:cs typeface="Lucida Sans" charset="0"/>
                <a:sym typeface="Gill Sans" charset="0"/>
              </a:rPr>
              <a:t>aving </a:t>
            </a:r>
            <a:r>
              <a:rPr lang="en-US" sz="1800" b="1" dirty="0">
                <a:latin typeface="Lucida Sans" charset="0"/>
                <a:cs typeface="Lucida Sans" charset="0"/>
                <a:sym typeface="Gill Sans" charset="0"/>
              </a:rPr>
              <a:t>information flow between major segments of </a:t>
            </a:r>
            <a:r>
              <a:rPr lang="en-US" sz="1800" b="1" dirty="0" smtClean="0">
                <a:latin typeface="Lucida Sans" charset="0"/>
                <a:cs typeface="Lucida Sans" charset="0"/>
                <a:sym typeface="Gill Sans" charset="0"/>
              </a:rPr>
              <a:t>an</a:t>
            </a:r>
            <a:r>
              <a:rPr lang="en-US" sz="1800" b="1" baseline="0" dirty="0" smtClean="0">
                <a:latin typeface="Lucida Sans" charset="0"/>
                <a:cs typeface="Lucida Sans" charset="0"/>
                <a:sym typeface="Gill Sans" charset="0"/>
              </a:rPr>
              <a:t> </a:t>
            </a:r>
            <a:r>
              <a:rPr lang="en-US" sz="1800" b="1" dirty="0" smtClean="0">
                <a:latin typeface="Lucida Sans" charset="0"/>
                <a:cs typeface="Lucida Sans" charset="0"/>
                <a:sym typeface="Gill Sans" charset="0"/>
              </a:rPr>
              <a:t>organization </a:t>
            </a:r>
            <a:r>
              <a:rPr lang="en-US" sz="1800" b="1" dirty="0">
                <a:latin typeface="Lucida Sans" charset="0"/>
                <a:cs typeface="Lucida Sans" charset="0"/>
                <a:sym typeface="Gill Sans" charset="0"/>
              </a:rPr>
              <a:t>be dependent on just 2 people is </a:t>
            </a:r>
            <a:r>
              <a:rPr lang="en-US" sz="1800" b="1" dirty="0" smtClean="0">
                <a:latin typeface="Lucida Sans" charset="0"/>
                <a:cs typeface="Lucida Sans" charset="0"/>
                <a:sym typeface="Gill Sans" charset="0"/>
              </a:rPr>
              <a:t>crazy.  </a:t>
            </a:r>
            <a:r>
              <a:rPr lang="en-US" sz="1800" b="1" dirty="0">
                <a:latin typeface="Lucida Sans" charset="0"/>
                <a:cs typeface="Lucida Sans" charset="0"/>
                <a:sym typeface="Gill Sans" charset="0"/>
              </a:rPr>
              <a:t>If we really wanted </a:t>
            </a:r>
            <a:r>
              <a:rPr lang="en-US" sz="1800" b="1" dirty="0" smtClean="0">
                <a:latin typeface="Lucida Sans" charset="0"/>
                <a:cs typeface="Lucida Sans" charset="0"/>
                <a:sym typeface="Gill Sans" charset="0"/>
              </a:rPr>
              <a:t>Congress to </a:t>
            </a:r>
            <a:r>
              <a:rPr lang="en-US" sz="1800" b="1" dirty="0">
                <a:latin typeface="Lucida Sans" charset="0"/>
                <a:cs typeface="Lucida Sans" charset="0"/>
                <a:sym typeface="Gill Sans" charset="0"/>
              </a:rPr>
              <a:t>solve complex problems, we should </a:t>
            </a:r>
            <a:r>
              <a:rPr lang="en-US" sz="1800" b="1" dirty="0" smtClean="0">
                <a:latin typeface="Lucida Sans" charset="0"/>
                <a:cs typeface="Lucida Sans" charset="0"/>
                <a:sym typeface="Gill Sans" charset="0"/>
              </a:rPr>
              <a:t>elect </a:t>
            </a:r>
            <a:r>
              <a:rPr lang="en-US" sz="1800" b="1" dirty="0">
                <a:latin typeface="Lucida Sans" charset="0"/>
                <a:cs typeface="Lucida Sans" charset="0"/>
                <a:sym typeface="Gill Sans" charset="0"/>
              </a:rPr>
              <a:t>politicians who would work to create more robust connections, to come closer to an efficient scale-free network.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Rot="1" noChangeAspect="1" noChangeArrowheads="1"/>
          </p:cNvSpPr>
          <p:nvPr>
            <p:ph type="sldImg"/>
          </p:nvPr>
        </p:nvSpPr>
        <p:spPr>
          <a:solidFill>
            <a:srgbClr val="FFFFFF"/>
          </a:solidFill>
          <a:ln/>
        </p:spPr>
      </p:sp>
      <p:sp>
        <p:nvSpPr>
          <p:cNvPr id="25602" name="Rectangle 2"/>
          <p:cNvSpPr>
            <a:spLocks noGrp="1" noChangeArrowheads="1"/>
          </p:cNvSpPr>
          <p:nvPr>
            <p:ph type="body" idx="1"/>
          </p:nvPr>
        </p:nvSpPr>
        <p:spPr>
          <a:ln/>
        </p:spPr>
        <p:txBody>
          <a:bodyPr/>
          <a:lstStyle/>
          <a:p>
            <a:pPr eaLnBrk="1" hangingPunct="1">
              <a:defRPr/>
            </a:pPr>
            <a:r>
              <a:rPr lang="en-US" sz="1600" b="1" dirty="0" smtClean="0">
                <a:latin typeface="Lucida Sans"/>
                <a:cs typeface="Lucida Sans"/>
                <a:sym typeface="Lucida Grande" charset="0"/>
              </a:rPr>
              <a:t> Does anyone know why the Brits are called Limeys? Right, due to the use of limes by the navy to prevent scurvy. But I bet you </a:t>
            </a:r>
            <a:r>
              <a:rPr lang="en-US" sz="1600" b="1" dirty="0" err="1" smtClean="0">
                <a:latin typeface="Lucida Sans"/>
                <a:cs typeface="Lucida Sans"/>
                <a:sym typeface="Lucida Grande" charset="0"/>
              </a:rPr>
              <a:t>didn</a:t>
            </a:r>
            <a:r>
              <a:rPr lang="ja-JP" altLang="en-US" sz="1600" b="1" dirty="0" smtClean="0">
                <a:latin typeface="Lucida Sans"/>
                <a:cs typeface="Lucida Sans"/>
                <a:sym typeface="Lucida Grande" charset="0"/>
              </a:rPr>
              <a:t>’</a:t>
            </a:r>
            <a:r>
              <a:rPr lang="en-US" sz="1600" b="1" dirty="0" smtClean="0">
                <a:latin typeface="Lucida Sans"/>
                <a:cs typeface="Lucida Sans"/>
                <a:sym typeface="Lucida Grande" charset="0"/>
              </a:rPr>
              <a:t>t know how long it took the British to figure that out. Let’s take a look.</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Grp="1" noRot="1" noChangeAspect="1" noChangeArrowheads="1"/>
          </p:cNvSpPr>
          <p:nvPr>
            <p:ph type="sldImg"/>
          </p:nvPr>
        </p:nvSpPr>
        <p:spPr>
          <a:solidFill>
            <a:srgbClr val="FFFFFF"/>
          </a:solidFill>
          <a:ln/>
        </p:spPr>
      </p:sp>
      <p:sp>
        <p:nvSpPr>
          <p:cNvPr id="70658"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Gill Sans" charset="0"/>
              </a:rPr>
              <a:t>(13 minutes)Scale-free networks seem to pop up where large amounts of information must be moved around rapidly and robustly.  Enlarging the network by adding more people means more data can be examined to produce the information needed.  The scale-free nature of a well-constructed network means that this information can be easily transformed by collaboration into knowledge. And our tools allow us to use huge social networks. Here is my </a:t>
            </a:r>
            <a:r>
              <a:rPr lang="en-US" sz="1800" b="1" dirty="0" err="1" smtClean="0">
                <a:latin typeface="Lucida Sans"/>
                <a:cs typeface="Lucida Sans"/>
                <a:sym typeface="Gill Sans" charset="0"/>
              </a:rPr>
              <a:t>Linkedin</a:t>
            </a:r>
            <a:r>
              <a:rPr lang="en-US" sz="1800" b="1" dirty="0" smtClean="0">
                <a:latin typeface="Lucida Sans"/>
                <a:cs typeface="Lucida Sans"/>
                <a:sym typeface="Gill Sans" charset="0"/>
              </a:rPr>
              <a:t> network–558 people– way too many for me to possibly remember. But, I can easily see that I serve as a link between several</a:t>
            </a:r>
            <a:r>
              <a:rPr lang="en-US" sz="1800" b="1" baseline="0" dirty="0" smtClean="0">
                <a:latin typeface="Lucida Sans"/>
                <a:cs typeface="Lucida Sans"/>
                <a:sym typeface="Gill Sans" charset="0"/>
              </a:rPr>
              <a:t> </a:t>
            </a:r>
            <a:r>
              <a:rPr lang="en-US" sz="1800" b="1" dirty="0" smtClean="0">
                <a:latin typeface="Lucida Sans"/>
                <a:cs typeface="Lucida Sans"/>
                <a:sym typeface="Gill Sans" charset="0"/>
              </a:rPr>
              <a:t>important communities. I can also see important links into different communities.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noGrp="1" noRot="1" noChangeAspect="1" noChangeArrowheads="1"/>
          </p:cNvSpPr>
          <p:nvPr>
            <p:ph type="sldImg"/>
          </p:nvPr>
        </p:nvSpPr>
        <p:spPr>
          <a:solidFill>
            <a:srgbClr val="FFFFFF"/>
          </a:solidFill>
          <a:ln/>
        </p:spPr>
      </p:sp>
      <p:sp>
        <p:nvSpPr>
          <p:cNvPr id="80898"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rPr>
              <a:t>“Where we have come from” is ever increasing flows of scientific information. “Where we are” is watching huge amounts of data, coupled with poorly constructed hierarchical networks, hampering the creation of knowledge and wisdom. “Where we go” will require us to better use the same technologies that are causing these problems. Digital technologies will not only allow easier information flow to communities of scientists, they will also allow us to create larger scale-free social networks that work efficiently, even as we enlarge the idea of who is a scientist by engaging multiple novel communities.</a:t>
            </a:r>
            <a:endParaRPr lang="en-US" sz="1800" b="1" dirty="0" smtClean="0">
              <a:latin typeface="Lucida Sans"/>
              <a:cs typeface="Lucida Sans"/>
              <a:sym typeface="Gill San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Rot="1" noChangeAspect="1" noChangeArrowheads="1"/>
          </p:cNvSpPr>
          <p:nvPr>
            <p:ph type="sldImg"/>
          </p:nvPr>
        </p:nvSpPr>
        <p:spPr>
          <a:solidFill>
            <a:srgbClr val="FFFFFF"/>
          </a:solidFill>
          <a:ln/>
        </p:spPr>
      </p:sp>
      <p:sp>
        <p:nvSpPr>
          <p:cNvPr id="4098" name="Rectangle 2"/>
          <p:cNvSpPr>
            <a:spLocks noGrp="1" noChangeArrowheads="1"/>
          </p:cNvSpPr>
          <p:nvPr>
            <p:ph type="body" idx="1"/>
          </p:nvPr>
        </p:nvSpPr>
        <p:spPr>
          <a:ln/>
        </p:spPr>
        <p:txBody>
          <a:bodyPr/>
          <a:lstStyle/>
          <a:p>
            <a:pPr>
              <a:defRPr/>
            </a:pPr>
            <a:r>
              <a:rPr lang="en-US" sz="1800" b="1" dirty="0" smtClean="0">
                <a:latin typeface="Lucida Sans"/>
                <a:cs typeface="Lucida Sans"/>
              </a:rPr>
              <a:t>As primates, we have to communicate. We are social animals hardwired to transform information into knowledge and wisdom. We must attack the communications problems facing us by using new tools to create and enhance scientific communication processes. Communicating in ways that enhance information flow, permit knowledge to spread and foster wisdom will come to dominate. </a:t>
            </a:r>
            <a:endParaRPr lang="en-US" sz="3600" b="1" dirty="0" smtClean="0">
              <a:latin typeface="Lucida Sans"/>
              <a:cs typeface="Lucida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800" b="1" dirty="0" smtClean="0">
                <a:latin typeface="Lucida Sans"/>
                <a:cs typeface="Lucida Sans"/>
              </a:rPr>
              <a:t>Thanks for listening to me. I hope some information was transformed </a:t>
            </a:r>
            <a:r>
              <a:rPr lang="en-US" sz="1800" b="1" smtClean="0">
                <a:latin typeface="Lucida Sans"/>
                <a:cs typeface="Lucida Sans"/>
              </a:rPr>
              <a:t>into</a:t>
            </a:r>
            <a:r>
              <a:rPr lang="en-US" sz="1800" b="1" baseline="0" smtClean="0">
                <a:latin typeface="Lucida Sans"/>
                <a:cs typeface="Lucida Sans"/>
              </a:rPr>
              <a:t> knowledge.</a:t>
            </a:r>
            <a:r>
              <a:rPr lang="en-US" sz="1800" b="1" smtClean="0">
                <a:latin typeface="Lucida Sans"/>
                <a:cs typeface="Lucida Sans"/>
              </a:rPr>
              <a:t> </a:t>
            </a:r>
            <a:r>
              <a:rPr lang="en-US" sz="1800" b="1" dirty="0" smtClean="0">
                <a:latin typeface="Lucida Sans"/>
                <a:cs typeface="Lucida Sans"/>
              </a:rPr>
              <a:t>Now let’s move onto the first talk this afternoon.</a:t>
            </a:r>
          </a:p>
          <a:p>
            <a:pPr>
              <a:defRPr/>
            </a:pPr>
            <a:endParaRPr lang="en-US" sz="1800" b="1" dirty="0">
              <a:latin typeface="Lucida Sans"/>
              <a:cs typeface="Lucida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Rot="1" noChangeAspect="1" noChangeArrowheads="1"/>
          </p:cNvSpPr>
          <p:nvPr>
            <p:ph type="sldImg"/>
          </p:nvPr>
        </p:nvSpPr>
        <p:spPr>
          <a:solidFill>
            <a:srgbClr val="FFFFFF"/>
          </a:solidFill>
          <a:ln/>
        </p:spPr>
      </p:sp>
      <p:sp>
        <p:nvSpPr>
          <p:cNvPr id="27650"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Lucida Grande" charset="0"/>
              </a:rPr>
              <a:t>The age of Discovery brought not only tremendous new knowledge but also the first signs of nutritional disease. The first documented experiment to investigate this happened in 1601. Everyone on one ship out a  group of four ships got lemon juice. No one died. While on the other 3 ships 110 out of almost 300 sailors were dead well before the ships reached land.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Rot="1" noChangeAspect="1" noChangeArrowheads="1"/>
          </p:cNvSpPr>
          <p:nvPr>
            <p:ph type="sldImg"/>
          </p:nvPr>
        </p:nvSpPr>
        <p:spPr>
          <a:solidFill>
            <a:srgbClr val="FFFFFF"/>
          </a:solidFill>
          <a:ln/>
        </p:spPr>
      </p:sp>
      <p:sp>
        <p:nvSpPr>
          <p:cNvPr id="29698"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Lucida Grande" charset="0"/>
              </a:rPr>
              <a:t>Nothing was done. Almost 150 years later, the next successful experiment looked at sailors already suffering scurvy. Of the 5 treatments tried, only those getting citrus got well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Rot="1" noChangeAspect="1" noChangeArrowheads="1"/>
          </p:cNvSpPr>
          <p:nvPr>
            <p:ph type="sldImg"/>
          </p:nvPr>
        </p:nvSpPr>
        <p:spPr>
          <a:solidFill>
            <a:srgbClr val="FFFFFF"/>
          </a:solidFill>
          <a:ln/>
        </p:spPr>
      </p:sp>
      <p:sp>
        <p:nvSpPr>
          <p:cNvPr id="31746"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Lucida Grande" charset="0"/>
              </a:rPr>
              <a:t>It would be another 50 years, almost 200 years AFTER the first successful experiment, before the British Navy put limes on every vessel and scurvy disappeared from the Navy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Rot="1" noChangeAspect="1" noChangeArrowheads="1"/>
          </p:cNvSpPr>
          <p:nvPr>
            <p:ph type="sldImg"/>
          </p:nvPr>
        </p:nvSpPr>
        <p:spPr>
          <a:solidFill>
            <a:srgbClr val="FFFFFF"/>
          </a:solidFill>
          <a:ln/>
        </p:spPr>
      </p:sp>
      <p:sp>
        <p:nvSpPr>
          <p:cNvPr id="33794"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Lucida Grande" charset="0"/>
              </a:rPr>
              <a:t>But it would be over 60 more years before all British ships were required to have limes. 264 years to fully engage a cure for scurvy.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Rot="1" noChangeAspect="1" noChangeArrowheads="1"/>
          </p:cNvSpPr>
          <p:nvPr>
            <p:ph type="sldImg"/>
          </p:nvPr>
        </p:nvSpPr>
        <p:spPr>
          <a:solidFill>
            <a:srgbClr val="FFFFFF"/>
          </a:solidFill>
          <a:ln/>
        </p:spPr>
      </p:sp>
      <p:sp>
        <p:nvSpPr>
          <p:cNvPr id="35842" name="Rectangle 2"/>
          <p:cNvSpPr>
            <a:spLocks noGrp="1" noChangeArrowheads="1"/>
          </p:cNvSpPr>
          <p:nvPr>
            <p:ph type="body" idx="1"/>
          </p:nvPr>
        </p:nvSpPr>
        <p:spPr>
          <a:ln/>
        </p:spPr>
        <p:txBody>
          <a:bodyPr/>
          <a:lstStyle/>
          <a:p>
            <a:pPr eaLnBrk="1" hangingPunct="1">
              <a:defRPr/>
            </a:pPr>
            <a:r>
              <a:rPr lang="en-US" sz="1800" b="1" dirty="0" smtClean="0">
                <a:latin typeface="Lucida Sans"/>
                <a:cs typeface="Lucida Sans"/>
                <a:sym typeface="Lucida Grande" charset="0"/>
              </a:rPr>
              <a:t>Took so long because they did not understand the basics. If officers had been dying, they would have been more concerned. But it was the poorly fed sailors who died. They had a lot of incorrect data fogging up these experiments.  Captain Cook said sauerkraut was the way to go and his social status set things back for a generation. The right information was not getting to the right people to permit appropriate actions.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Rot="1" noChangeAspect="1" noChangeArrowheads="1"/>
          </p:cNvSpPr>
          <p:nvPr>
            <p:ph type="sldImg"/>
          </p:nvPr>
        </p:nvSpPr>
        <p:spPr>
          <a:solidFill>
            <a:srgbClr val="FFFFFF"/>
          </a:solidFill>
          <a:ln/>
        </p:spPr>
      </p:sp>
      <p:sp>
        <p:nvSpPr>
          <p:cNvPr id="37890" name="Rectangle 2"/>
          <p:cNvSpPr>
            <a:spLocks noGrp="1" noChangeArrowheads="1"/>
          </p:cNvSpPr>
          <p:nvPr>
            <p:ph type="body" idx="1"/>
          </p:nvPr>
        </p:nvSpPr>
        <p:spPr>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800" b="1" dirty="0" smtClean="0">
                <a:latin typeface="Lucida Sans"/>
                <a:cs typeface="Lucida Sans"/>
                <a:sym typeface="Lucida Grande" charset="0"/>
              </a:rPr>
              <a:t>Poor scientific communication cost people their lives.</a:t>
            </a:r>
            <a:r>
              <a:rPr lang="en-US" sz="1800" b="1" baseline="0" dirty="0" smtClean="0">
                <a:latin typeface="Lucida Sans"/>
                <a:cs typeface="Lucida Sans"/>
                <a:sym typeface="Lucida Grande" charset="0"/>
              </a:rPr>
              <a:t> </a:t>
            </a:r>
            <a:r>
              <a:rPr lang="en-US" sz="1800" b="1" dirty="0" smtClean="0">
                <a:latin typeface="Lucida Sans"/>
                <a:cs typeface="Lucida Sans"/>
                <a:sym typeface="Lucida Grande" charset="0"/>
              </a:rPr>
              <a:t>The story of limes is not simply a just-so story. Rapid communication of information is important for anyone doing science. Scientists have known for well over 400 years that the work of others is critical for expanding scientific knowledge.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372689025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027689941"/>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294905008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94638549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271953442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95807796"/>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88444404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 xmlns:p14="http://schemas.microsoft.com/office/powerpoint/2010/main" val="205847213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973493819"/>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285080031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89187346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77156530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96625457"/>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10182671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3544489371"/>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724985768"/>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2145405371"/>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39825917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11948222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222990553"/>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607109152"/>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977064521"/>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48198809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3780843687"/>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664402610"/>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231743568"/>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230357833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499629611"/>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3827232721"/>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834124266"/>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610965386"/>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1216947316"/>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51785521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187854183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124339187"/>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2343838035"/>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278251356"/>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134472889"/>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79630242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86045309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264722101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357060033"/>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126739894"/>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175979697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7835643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515467754"/>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3135142991"/>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2566337941"/>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96579525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813099728"/>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257990696"/>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124132370"/>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325750243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29623402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710227633"/>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22250474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721955667"/>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04233719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1336408376"/>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2373224520"/>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022992052"/>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506462403"/>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860290126"/>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122217437"/>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2429351933"/>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575715177"/>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537549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96902059"/>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19230670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538486661"/>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92858758"/>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1522384146"/>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37537258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102325638"/>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1730837560"/>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365627221"/>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328240358"/>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84189341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117245827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9047867"/>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3564729514"/>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1214377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2962408695"/>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378743319"/>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220687017"/>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386572206"/>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2438555700"/>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70770523"/>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60321695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925134632"/>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357200487"/>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657030879"/>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3696208093"/>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511145428"/>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2908130726"/>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3969742792"/>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877406438"/>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90643995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409151345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97706574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148067202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83436542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91597687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210170160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07047048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8850721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69317193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29134924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392377856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06580130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81577924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189583571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363419920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20040076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5240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5240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27025796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180993434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77450354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65180269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61246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35100625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234847654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52325186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22239430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172248956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347578849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87358590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01903912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94160866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79711547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211095059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23889666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09001156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09907572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 xmlns:p14="http://schemas.microsoft.com/office/powerpoint/2010/main" val="267491394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4233665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64412154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226142901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38641904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94311730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220652706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7243014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337813391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3844640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 xmlns:p14="http://schemas.microsoft.com/office/powerpoint/2010/main" val="259560408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78808129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 xmlns:p14="http://schemas.microsoft.com/office/powerpoint/2010/main" val="57807962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7359767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82556864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355580114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27950537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7325558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315110689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6679491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253742958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97245832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02971525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59979970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147217361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13158663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126560054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402517900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86003549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5240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5240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1102184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128510237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4797789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228443840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29219536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26247338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02090881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58834543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88135942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316708586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2496932991"/>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9855482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09652521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110437134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1173925620"/>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64541052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31111321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855154701"/>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150034575"/>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288090898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176584709"/>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159132376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298215627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29670124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73608704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1266"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2290"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3314" name="Rectangle 2"/>
          <p:cNvSpPr>
            <a:spLocks noGrp="1"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4338"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6386"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635000" y="1524000"/>
            <a:ext cx="58674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
        <p:nvSpPr>
          <p:cNvPr id="3074" name="Rectangle 2"/>
          <p:cNvSpPr>
            <a:spLocks noGrp="1" noChangeArrowheads="1"/>
          </p:cNvSpPr>
          <p:nvPr>
            <p:ph type="body" idx="1"/>
          </p:nvPr>
        </p:nvSpPr>
        <p:spPr bwMode="auto">
          <a:xfrm>
            <a:off x="635000" y="4902200"/>
            <a:ext cx="58674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635000" y="1524000"/>
            <a:ext cx="58674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
        <p:nvSpPr>
          <p:cNvPr id="7170" name="Rectangle 2"/>
          <p:cNvSpPr>
            <a:spLocks noGrp="1" noChangeArrowheads="1"/>
          </p:cNvSpPr>
          <p:nvPr>
            <p:ph type="body" idx="1"/>
          </p:nvPr>
        </p:nvSpPr>
        <p:spPr bwMode="auto">
          <a:xfrm>
            <a:off x="635000" y="4902200"/>
            <a:ext cx="58674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6.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6.xml"/><Relationship Id="rId1"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6.xml"/><Relationship Id="rId1" Type="http://schemas.openxmlformats.org/officeDocument/2006/relationships/tags" Target="../tags/tag3.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6.xml"/><Relationship Id="rId1" Type="http://schemas.openxmlformats.org/officeDocument/2006/relationships/tags" Target="../tags/tag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6.xml"/><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6.xml"/><Relationship Id="rId1" Type="http://schemas.openxmlformats.org/officeDocument/2006/relationships/tags" Target="../tags/tag6.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6.xml"/><Relationship Id="rId1" Type="http://schemas.openxmlformats.org/officeDocument/2006/relationships/tags" Target="../tags/tag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6.xml"/><Relationship Id="rId1" Type="http://schemas.openxmlformats.org/officeDocument/2006/relationships/tags" Target="../tags/tag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6.xml"/><Relationship Id="rId1" Type="http://schemas.openxmlformats.org/officeDocument/2006/relationships/tags" Target="../tags/tag9.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6.xml"/><Relationship Id="rId1" Type="http://schemas.openxmlformats.org/officeDocument/2006/relationships/tags" Target="../tags/tag10.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46.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www.flickr.com/photos/8420299@N07/" TargetMode="External"/><Relationship Id="rId13" Type="http://schemas.openxmlformats.org/officeDocument/2006/relationships/image" Target="../media/image40.png"/><Relationship Id="rId18" Type="http://schemas.openxmlformats.org/officeDocument/2006/relationships/hyperlink" Target="http://www.flickr.com/photos/karynsig/" TargetMode="External"/><Relationship Id="rId3" Type="http://schemas.openxmlformats.org/officeDocument/2006/relationships/image" Target="../media/image35.png"/><Relationship Id="rId21" Type="http://schemas.openxmlformats.org/officeDocument/2006/relationships/image" Target="../media/image44.png"/><Relationship Id="rId7" Type="http://schemas.openxmlformats.org/officeDocument/2006/relationships/image" Target="../media/image37.png"/><Relationship Id="rId12" Type="http://schemas.openxmlformats.org/officeDocument/2006/relationships/hyperlink" Target="http://www.flickr.com/photos/larsvegas/" TargetMode="External"/><Relationship Id="rId17" Type="http://schemas.openxmlformats.org/officeDocument/2006/relationships/image" Target="../media/image42.png"/><Relationship Id="rId2" Type="http://schemas.openxmlformats.org/officeDocument/2006/relationships/notesSlide" Target="../notesSlides/notesSlide32.xml"/><Relationship Id="rId16" Type="http://schemas.openxmlformats.org/officeDocument/2006/relationships/hyperlink" Target="http://www.flickr.com/photos/digitalart/" TargetMode="External"/><Relationship Id="rId20" Type="http://schemas.openxmlformats.org/officeDocument/2006/relationships/hyperlink" Target="http://www.flickr.com/photos/tinkerroll21/" TargetMode="External"/><Relationship Id="rId1" Type="http://schemas.openxmlformats.org/officeDocument/2006/relationships/slideLayout" Target="../slideLayouts/slideLayout2.xml"/><Relationship Id="rId6" Type="http://schemas.openxmlformats.org/officeDocument/2006/relationships/hyperlink" Target="http://www.flickr.com/photos/21949386@N07/" TargetMode="External"/><Relationship Id="rId11" Type="http://schemas.openxmlformats.org/officeDocument/2006/relationships/image" Target="../media/image39.png"/><Relationship Id="rId5" Type="http://schemas.openxmlformats.org/officeDocument/2006/relationships/image" Target="../media/image36.png"/><Relationship Id="rId15" Type="http://schemas.openxmlformats.org/officeDocument/2006/relationships/image" Target="../media/image41.png"/><Relationship Id="rId10" Type="http://schemas.openxmlformats.org/officeDocument/2006/relationships/hyperlink" Target="http://www.flickr.com/photos/mape_s/" TargetMode="External"/><Relationship Id="rId19" Type="http://schemas.openxmlformats.org/officeDocument/2006/relationships/image" Target="../media/image43.png"/><Relationship Id="rId4" Type="http://schemas.openxmlformats.org/officeDocument/2006/relationships/hyperlink" Target="http://www.flickr.com/photos/praziquantel/" TargetMode="External"/><Relationship Id="rId9" Type="http://schemas.openxmlformats.org/officeDocument/2006/relationships/image" Target="../media/image38.png"/><Relationship Id="rId14" Type="http://schemas.openxmlformats.org/officeDocument/2006/relationships/hyperlink" Target="http://www.flickr.com/photos/17597931@N00/" TargetMode="External"/><Relationship Id="rId22" Type="http://schemas.openxmlformats.org/officeDocument/2006/relationships/hyperlink" Target="http://www.flickr.com/photos/ricoslounge/"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p:cNvSpPr>
          <p:nvPr/>
        </p:nvSpPr>
        <p:spPr bwMode="auto">
          <a:xfrm>
            <a:off x="611188" y="2736850"/>
            <a:ext cx="6272212"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ja-JP" altLang="en-US">
                <a:solidFill>
                  <a:schemeClr val="tx1"/>
                </a:solidFill>
                <a:latin typeface="Arial" charset="0"/>
                <a:ea typeface="ＭＳ Ｐゴシック" charset="0"/>
                <a:cs typeface="ＭＳ Ｐゴシック" charset="0"/>
                <a:sym typeface="Gill Sans MT" charset="0"/>
              </a:rPr>
              <a:t>“</a:t>
            </a:r>
            <a:r>
              <a:rPr lang="en-US" altLang="ja-JP">
                <a:solidFill>
                  <a:schemeClr val="tx1"/>
                </a:solidFill>
                <a:latin typeface="Gill Sans MT" charset="0"/>
                <a:cs typeface="Gill Sans MT" charset="0"/>
                <a:sym typeface="Gill Sans MT" charset="0"/>
              </a:rPr>
              <a:t>He who receives an idea from me, receives instruction himself without lessening mine; as he who lights his taper at mine, receives light without darkening me.</a:t>
            </a:r>
            <a:r>
              <a:rPr lang="ja-JP" altLang="en-US">
                <a:solidFill>
                  <a:schemeClr val="tx1"/>
                </a:solidFill>
                <a:latin typeface="Arial" charset="0"/>
                <a:ea typeface="ＭＳ Ｐゴシック" charset="0"/>
                <a:cs typeface="ＭＳ Ｐゴシック" charset="0"/>
                <a:sym typeface="Gill Sans MT" charset="0"/>
              </a:rPr>
              <a:t>”</a:t>
            </a:r>
            <a:endParaRPr lang="en-US" altLang="ja-JP">
              <a:solidFill>
                <a:schemeClr val="tx1"/>
              </a:solidFill>
              <a:latin typeface="Gill Sans MT" charset="0"/>
              <a:cs typeface="Gill Sans MT" charset="0"/>
              <a:sym typeface="Gill Sans MT" charset="0"/>
            </a:endParaRPr>
          </a:p>
          <a:p>
            <a:pPr algn="r"/>
            <a:r>
              <a:rPr lang="en-US">
                <a:solidFill>
                  <a:schemeClr val="tx1"/>
                </a:solidFill>
                <a:latin typeface="Gill Sans MT" charset="0"/>
                <a:cs typeface="Gill Sans MT" charset="0"/>
                <a:sym typeface="Gill Sans MT" charset="0"/>
              </a:rPr>
              <a:t>1813</a:t>
            </a:r>
          </a:p>
        </p:txBody>
      </p:sp>
      <p:pic>
        <p:nvPicPr>
          <p:cNvPr id="3686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l="12785" t="4332" r="12976" b="8499"/>
          <a:stretch>
            <a:fillRect/>
          </a:stretch>
        </p:blipFill>
        <p:spPr bwMode="auto">
          <a:xfrm>
            <a:off x="7467600" y="1955800"/>
            <a:ext cx="4940300" cy="6642100"/>
          </a:xfrm>
          <a:prstGeom prst="rect">
            <a:avLst/>
          </a:prstGeom>
          <a:noFill/>
          <a:ln>
            <a:noFill/>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6867" name="Rectangle 3"/>
          <p:cNvSpPr>
            <a:spLocks/>
          </p:cNvSpPr>
          <p:nvPr/>
        </p:nvSpPr>
        <p:spPr bwMode="auto">
          <a:xfrm>
            <a:off x="3225800" y="527050"/>
            <a:ext cx="6540500"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7200">
                <a:solidFill>
                  <a:schemeClr val="tx1"/>
                </a:solidFill>
                <a:latin typeface="Gill Sans MT" charset="0"/>
                <a:ea typeface="ＭＳ Ｐゴシック" charset="0"/>
                <a:cs typeface="ＭＳ Ｐゴシック" charset="0"/>
                <a:sym typeface="Gill Sans MT" charset="0"/>
              </a:rPr>
              <a:t>Thomas Jefferson</a:t>
            </a:r>
          </a:p>
        </p:txBody>
      </p:sp>
    </p:spTree>
  </p:cSld>
  <p:clrMapOvr>
    <a:masterClrMapping/>
  </p:clrMapOvr>
  <p:transition spd="med">
    <p:push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p:cNvSpPr>
          <p:nvPr/>
        </p:nvSpPr>
        <p:spPr bwMode="auto">
          <a:xfrm>
            <a:off x="619125" y="2736850"/>
            <a:ext cx="62738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ja-JP" altLang="en-US">
                <a:solidFill>
                  <a:schemeClr val="tx1"/>
                </a:solidFill>
                <a:latin typeface="Arial" charset="0"/>
                <a:ea typeface="ＭＳ Ｐゴシック" charset="0"/>
                <a:cs typeface="ＭＳ Ｐゴシック" charset="0"/>
                <a:sym typeface="Gill Sans MT" charset="0"/>
              </a:rPr>
              <a:t>“</a:t>
            </a:r>
            <a:r>
              <a:rPr lang="en-US" altLang="ja-JP">
                <a:solidFill>
                  <a:schemeClr val="tx1"/>
                </a:solidFill>
                <a:latin typeface="Gill Sans MT" charset="0"/>
                <a:cs typeface="Gill Sans MT" charset="0"/>
                <a:sym typeface="Gill Sans MT" charset="0"/>
              </a:rPr>
              <a:t>This freedom of communication is indispensable for the development and extension of scientific knowledge, a consideration of much practical import.</a:t>
            </a:r>
            <a:r>
              <a:rPr lang="ja-JP" altLang="en-US">
                <a:solidFill>
                  <a:schemeClr val="tx1"/>
                </a:solidFill>
                <a:latin typeface="Arial" charset="0"/>
                <a:ea typeface="ＭＳ Ｐゴシック" charset="0"/>
                <a:cs typeface="ＭＳ Ｐゴシック" charset="0"/>
                <a:sym typeface="Gill Sans MT" charset="0"/>
              </a:rPr>
              <a:t>”</a:t>
            </a:r>
            <a:endParaRPr lang="en-US" altLang="ja-JP">
              <a:solidFill>
                <a:schemeClr val="tx1"/>
              </a:solidFill>
              <a:latin typeface="Gill Sans MT" charset="0"/>
              <a:cs typeface="Gill Sans MT" charset="0"/>
              <a:sym typeface="Gill Sans MT" charset="0"/>
            </a:endParaRPr>
          </a:p>
          <a:p>
            <a:pPr algn="r"/>
            <a:r>
              <a:rPr lang="en-US">
                <a:solidFill>
                  <a:schemeClr val="tx1"/>
                </a:solidFill>
                <a:latin typeface="Gill Sans MT" charset="0"/>
                <a:cs typeface="Gill Sans MT" charset="0"/>
                <a:sym typeface="Gill Sans MT" charset="0"/>
              </a:rPr>
              <a:t>1950</a:t>
            </a:r>
          </a:p>
        </p:txBody>
      </p:sp>
      <p:pic>
        <p:nvPicPr>
          <p:cNvPr id="3891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l="1494" r="1651"/>
          <a:stretch>
            <a:fillRect/>
          </a:stretch>
        </p:blipFill>
        <p:spPr bwMode="auto">
          <a:xfrm>
            <a:off x="7467600" y="1955800"/>
            <a:ext cx="4940300" cy="6642100"/>
          </a:xfrm>
          <a:prstGeom prst="rect">
            <a:avLst/>
          </a:prstGeom>
          <a:noFill/>
          <a:ln>
            <a:noFill/>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8915" name="Rectangle 3"/>
          <p:cNvSpPr>
            <a:spLocks/>
          </p:cNvSpPr>
          <p:nvPr/>
        </p:nvSpPr>
        <p:spPr bwMode="auto">
          <a:xfrm>
            <a:off x="3683000" y="527050"/>
            <a:ext cx="5626100"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7200">
                <a:solidFill>
                  <a:schemeClr val="tx1"/>
                </a:solidFill>
                <a:latin typeface="Gill Sans MT" charset="0"/>
                <a:ea typeface="ＭＳ Ｐゴシック" charset="0"/>
                <a:cs typeface="ＭＳ Ｐゴシック" charset="0"/>
                <a:sym typeface="Gill Sans MT" charset="0"/>
              </a:rPr>
              <a:t>Albert Einstein</a:t>
            </a:r>
          </a:p>
        </p:txBody>
      </p:sp>
    </p:spTree>
  </p:cSld>
  <p:clrMapOvr>
    <a:masterClrMapping/>
  </p:clrMapOvr>
  <p:transition spd="med">
    <p:push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101600" y="914400"/>
            <a:ext cx="12903200" cy="2438400"/>
          </a:xfrm>
        </p:spPr>
        <p:txBody>
          <a:bodyPr/>
          <a:lstStyle/>
          <a:p>
            <a:pPr eaLnBrk="1" hangingPunct="1">
              <a:defRPr/>
            </a:pPr>
            <a:r>
              <a:rPr lang="en-US" sz="7200" b="1" dirty="0" smtClean="0">
                <a:solidFill>
                  <a:srgbClr val="FF6666"/>
                </a:solidFill>
                <a:latin typeface="Gill Sans MT" charset="0"/>
                <a:cs typeface="Gill Sans MT" charset="0"/>
                <a:sym typeface="Gill Sans MT" charset="0"/>
              </a:rPr>
              <a:t>Inundated</a:t>
            </a:r>
            <a:r>
              <a:rPr lang="en-US" sz="7200" dirty="0" smtClean="0">
                <a:latin typeface="Gill Sans MT" charset="0"/>
                <a:cs typeface="Gill Sans MT" charset="0"/>
                <a:sym typeface="Gill Sans MT" charset="0"/>
              </a:rPr>
              <a:t> by information glut?</a:t>
            </a:r>
            <a:br>
              <a:rPr lang="en-US" sz="7200" dirty="0" smtClean="0">
                <a:latin typeface="Gill Sans MT" charset="0"/>
                <a:cs typeface="Gill Sans MT" charset="0"/>
                <a:sym typeface="Gill Sans MT" charset="0"/>
              </a:rPr>
            </a:br>
            <a:r>
              <a:rPr lang="en-US" sz="7200" b="1" dirty="0" smtClean="0">
                <a:solidFill>
                  <a:srgbClr val="FF6666"/>
                </a:solidFill>
                <a:latin typeface="Gill Sans MT" charset="0"/>
                <a:cs typeface="Gill Sans MT" charset="0"/>
                <a:sym typeface="Gill Sans MT" charset="0"/>
              </a:rPr>
              <a:t>Limes</a:t>
            </a:r>
            <a:r>
              <a:rPr lang="en-US" sz="7200" dirty="0" smtClean="0">
                <a:solidFill>
                  <a:srgbClr val="FF6666"/>
                </a:solidFill>
                <a:latin typeface="Gill Sans MT" charset="0"/>
                <a:cs typeface="Gill Sans MT" charset="0"/>
                <a:sym typeface="Gill Sans MT" charset="0"/>
              </a:rPr>
              <a:t> </a:t>
            </a:r>
            <a:r>
              <a:rPr lang="en-US" sz="7200" dirty="0" smtClean="0">
                <a:latin typeface="Gill Sans MT" charset="0"/>
                <a:cs typeface="Gill Sans MT" charset="0"/>
                <a:sym typeface="Gill Sans MT" charset="0"/>
              </a:rPr>
              <a:t>and </a:t>
            </a:r>
            <a:r>
              <a:rPr lang="en-US" sz="7200" b="1" dirty="0" smtClean="0">
                <a:solidFill>
                  <a:srgbClr val="FF6666"/>
                </a:solidFill>
                <a:latin typeface="Gill Sans MT" charset="0"/>
                <a:cs typeface="Gill Sans MT" charset="0"/>
                <a:sym typeface="Gill Sans MT" charset="0"/>
              </a:rPr>
              <a:t>scurvy</a:t>
            </a:r>
            <a:r>
              <a:rPr lang="en-US" sz="7200" dirty="0" smtClean="0">
                <a:solidFill>
                  <a:srgbClr val="FF6666"/>
                </a:solidFill>
                <a:latin typeface="Gill Sans MT" charset="0"/>
                <a:cs typeface="Gill Sans MT" charset="0"/>
                <a:sym typeface="Gill Sans MT" charset="0"/>
              </a:rPr>
              <a:t> </a:t>
            </a:r>
            <a:r>
              <a:rPr lang="en-US" sz="7200" dirty="0" smtClean="0">
                <a:latin typeface="Gill Sans MT" charset="0"/>
                <a:cs typeface="Gill Sans MT" charset="0"/>
                <a:sym typeface="Gill Sans MT" charset="0"/>
              </a:rPr>
              <a:t>all over again?</a:t>
            </a:r>
            <a:endParaRPr lang="en-US" sz="7200" dirty="0" smtClean="0">
              <a:latin typeface="Gill Sans MT" charset="0"/>
              <a:sym typeface="Gill Sans MT" charset="0"/>
            </a:endParaRPr>
          </a:p>
        </p:txBody>
      </p:sp>
      <p:pic>
        <p:nvPicPr>
          <p:cNvPr id="4096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rot="16200000">
            <a:off x="4049765" y="3249561"/>
            <a:ext cx="4649684" cy="6349999"/>
          </a:xfrm>
          <a:prstGeom prst="rect">
            <a:avLst/>
          </a:prstGeom>
          <a:noFill/>
          <a:ln>
            <a:noFill/>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0964" name="Rectangle 3"/>
          <p:cNvSpPr>
            <a:spLocks/>
          </p:cNvSpPr>
          <p:nvPr/>
        </p:nvSpPr>
        <p:spPr bwMode="auto">
          <a:xfrm>
            <a:off x="3198813" y="8807450"/>
            <a:ext cx="151447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400">
                <a:solidFill>
                  <a:schemeClr val="tx1"/>
                </a:solidFill>
                <a:latin typeface="Gill Sans MT" charset="0"/>
                <a:ea typeface="ＭＳ Ｐゴシック" charset="0"/>
              </a:rPr>
              <a:t>by </a:t>
            </a:r>
            <a:r>
              <a:rPr lang="en-US" sz="1400" b="1" u="sng">
                <a:solidFill>
                  <a:schemeClr val="tx1"/>
                </a:solidFill>
                <a:latin typeface="Gill Sans MT" charset="0"/>
                <a:ea typeface="ＭＳ Ｐゴシック" charset="0"/>
              </a:rPr>
              <a:t>linh.ngân</a:t>
            </a:r>
            <a:r>
              <a:rPr lang="en-US" sz="1400">
                <a:solidFill>
                  <a:schemeClr val="tx1"/>
                </a:solidFill>
                <a:latin typeface="Gill Sans MT" charset="0"/>
                <a:ea typeface="ＭＳ Ｐゴシック" charset="0"/>
              </a:rPr>
              <a:t>@flickr</a:t>
            </a:r>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1" nodeType="withEffect">
                                  <p:stCondLst>
                                    <p:cond delay="0"/>
                                  </p:stCondLst>
                                  <p:iterate type="lt">
                                    <p:tmPct val="0"/>
                                  </p:iterate>
                                  <p:childTnLst>
                                    <p:set>
                                      <p:cBhvr>
                                        <p:cTn id="6" dur="1" fill="hold">
                                          <p:stCondLst>
                                            <p:cond delay="0"/>
                                          </p:stCondLst>
                                        </p:cTn>
                                        <p:tgtEl>
                                          <p:spTgt spid="43009">
                                            <p:txEl>
                                              <p:pRg st="0" end="0"/>
                                            </p:txEl>
                                          </p:spTgt>
                                        </p:tgtEl>
                                        <p:attrNameLst>
                                          <p:attrName>style.visibility</p:attrName>
                                        </p:attrNameLst>
                                      </p:cBhvr>
                                      <p:to>
                                        <p:strVal val="visible"/>
                                      </p:to>
                                    </p:set>
                                    <p:animEffect transition="in" filter="fade">
                                      <p:cBhvr>
                                        <p:cTn id="7" dur="500"/>
                                        <p:tgtEl>
                                          <p:spTgt spid="4300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64"/>
                                        </p:tgtEl>
                                        <p:attrNameLst>
                                          <p:attrName>style.visibility</p:attrName>
                                        </p:attrNameLst>
                                      </p:cBhvr>
                                      <p:to>
                                        <p:strVal val="visible"/>
                                      </p:to>
                                    </p:set>
                                    <p:animEffect transition="in" filter="fade">
                                      <p:cBhvr>
                                        <p:cTn id="10" dur="500"/>
                                        <p:tgtEl>
                                          <p:spTgt spid="40964"/>
                                        </p:tgtEl>
                                      </p:cBhvr>
                                    </p:animEffect>
                                  </p:childTnLst>
                                </p:cTn>
                              </p:par>
                              <p:par>
                                <p:cTn id="11" presetID="10" presetClass="entr" presetSubtype="0" fill="hold" nodeType="withEffect">
                                  <p:stCondLst>
                                    <p:cond delay="0"/>
                                  </p:stCondLst>
                                  <p:childTnLst>
                                    <p:set>
                                      <p:cBhvr>
                                        <p:cTn id="12" dur="1" fill="hold">
                                          <p:stCondLst>
                                            <p:cond delay="0"/>
                                          </p:stCondLst>
                                        </p:cTn>
                                        <p:tgtEl>
                                          <p:spTgt spid="40963"/>
                                        </p:tgtEl>
                                        <p:attrNameLst>
                                          <p:attrName>style.visibility</p:attrName>
                                        </p:attrNameLst>
                                      </p:cBhvr>
                                      <p:to>
                                        <p:strVal val="visible"/>
                                      </p:to>
                                    </p:set>
                                    <p:animEffect transition="in" filter="fade">
                                      <p:cBhvr>
                                        <p:cTn id="13" dur="500"/>
                                        <p:tgtEl>
                                          <p:spTgt spid="40963"/>
                                        </p:tgtEl>
                                      </p:cBhvr>
                                    </p:animEffect>
                                  </p:childTnLst>
                                </p:cTn>
                              </p:par>
                            </p:childTnLst>
                          </p:cTn>
                        </p:par>
                        <p:par>
                          <p:cTn id="14" fill="hold" nodeType="afterGroup">
                            <p:stCondLst>
                              <p:cond delay="500"/>
                            </p:stCondLst>
                            <p:childTnLst>
                              <p:par>
                                <p:cTn id="15" presetID="10" presetClass="entr" presetSubtype="0" fill="hold" grpId="0" nodeType="afterEffect">
                                  <p:stCondLst>
                                    <p:cond delay="1000"/>
                                  </p:stCondLst>
                                  <p:iterate type="lt">
                                    <p:tmPct val="10000"/>
                                  </p:iterate>
                                  <p:childTnLst>
                                    <p:set>
                                      <p:cBhvr>
                                        <p:cTn id="16" dur="1" fill="hold">
                                          <p:stCondLst>
                                            <p:cond delay="0"/>
                                          </p:stCondLst>
                                        </p:cTn>
                                        <p:tgtEl>
                                          <p:spTgt spid="43009">
                                            <p:txEl>
                                              <p:pRg st="0" end="0"/>
                                            </p:txEl>
                                          </p:spTgt>
                                        </p:tgtEl>
                                        <p:attrNameLst>
                                          <p:attrName>style.visibility</p:attrName>
                                        </p:attrNameLst>
                                      </p:cBhvr>
                                      <p:to>
                                        <p:strVal val="visible"/>
                                      </p:to>
                                    </p:set>
                                    <p:animEffect transition="in" filter="fade">
                                      <p:cBhvr>
                                        <p:cTn id="17" dur="500"/>
                                        <p:tgtEl>
                                          <p:spTgt spid="430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9" grpId="0" build="p"/>
      <p:bldP spid="43009" grpId="1" build="allAtOnce"/>
      <p:bldP spid="4096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p:cNvSpPr>
          <p:nvPr/>
        </p:nvSpPr>
        <p:spPr bwMode="auto">
          <a:xfrm>
            <a:off x="5101363" y="912852"/>
            <a:ext cx="2789375"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7200" b="1" dirty="0">
                <a:solidFill>
                  <a:srgbClr val="FF6666"/>
                </a:solidFill>
                <a:latin typeface="Gill Sans MT" charset="0"/>
                <a:ea typeface="ＭＳ Ｐゴシック" charset="0"/>
                <a:cs typeface="ＭＳ Ｐゴシック" charset="0"/>
                <a:sym typeface="Gill Sans MT" charset="0"/>
              </a:rPr>
              <a:t>DIKW</a:t>
            </a:r>
          </a:p>
        </p:txBody>
      </p:sp>
      <p:sp>
        <p:nvSpPr>
          <p:cNvPr id="43010" name="Rectangle 2"/>
          <p:cNvSpPr>
            <a:spLocks/>
          </p:cNvSpPr>
          <p:nvPr/>
        </p:nvSpPr>
        <p:spPr bwMode="auto">
          <a:xfrm>
            <a:off x="2082800" y="6096000"/>
            <a:ext cx="107090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b="1" dirty="0" smtClean="0">
                <a:solidFill>
                  <a:srgbClr val="FF6666"/>
                </a:solidFill>
                <a:latin typeface="Gill Sans MT" charset="0"/>
                <a:ea typeface="ＭＳ Ｐゴシック" charset="0"/>
                <a:cs typeface="ＭＳ Ｐゴシック" charset="0"/>
                <a:sym typeface="Gill Sans MT" charset="0"/>
              </a:rPr>
              <a:t>D</a:t>
            </a:r>
            <a:r>
              <a:rPr lang="en-US" dirty="0" smtClean="0">
                <a:solidFill>
                  <a:schemeClr val="tx1"/>
                </a:solidFill>
                <a:latin typeface="Gill Sans MT" charset="0"/>
                <a:ea typeface="ＭＳ Ｐゴシック" charset="0"/>
                <a:cs typeface="ＭＳ Ｐゴシック" charset="0"/>
                <a:sym typeface="Gill Sans MT" charset="0"/>
              </a:rPr>
              <a:t>ata</a:t>
            </a:r>
            <a:endParaRPr lang="en-US" dirty="0">
              <a:solidFill>
                <a:schemeClr val="tx1"/>
              </a:solidFill>
              <a:latin typeface="Gill Sans MT" charset="0"/>
              <a:ea typeface="ＭＳ Ｐゴシック" charset="0"/>
              <a:cs typeface="ＭＳ Ｐゴシック" charset="0"/>
              <a:sym typeface="Gill Sans MT" charset="0"/>
            </a:endParaRPr>
          </a:p>
        </p:txBody>
      </p:sp>
      <p:sp>
        <p:nvSpPr>
          <p:cNvPr id="43011" name="Rectangle 3"/>
          <p:cNvSpPr>
            <a:spLocks/>
          </p:cNvSpPr>
          <p:nvPr/>
        </p:nvSpPr>
        <p:spPr bwMode="auto">
          <a:xfrm>
            <a:off x="2089150" y="6756400"/>
            <a:ext cx="990600"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600" dirty="0">
                <a:solidFill>
                  <a:schemeClr val="tx1"/>
                </a:solidFill>
                <a:latin typeface="Gill Sans MT" charset="0"/>
                <a:ea typeface="ＭＳ Ｐゴシック" charset="0"/>
                <a:cs typeface="ＭＳ Ｐゴシック" charset="0"/>
                <a:sym typeface="Gill Sans MT" charset="0"/>
              </a:rPr>
              <a:t>exist</a:t>
            </a:r>
          </a:p>
        </p:txBody>
      </p:sp>
      <p:sp>
        <p:nvSpPr>
          <p:cNvPr id="43012" name="Rectangle 4"/>
          <p:cNvSpPr>
            <a:spLocks/>
          </p:cNvSpPr>
          <p:nvPr/>
        </p:nvSpPr>
        <p:spPr bwMode="auto">
          <a:xfrm>
            <a:off x="5197260" y="2883584"/>
            <a:ext cx="259757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b="1" dirty="0">
                <a:solidFill>
                  <a:srgbClr val="FF6666"/>
                </a:solidFill>
                <a:latin typeface="Gill Sans MT" charset="0"/>
                <a:ea typeface="ＭＳ Ｐゴシック" charset="0"/>
                <a:cs typeface="ＭＳ Ｐゴシック" charset="0"/>
                <a:sym typeface="Gill Sans MT" charset="0"/>
              </a:rPr>
              <a:t>I</a:t>
            </a:r>
            <a:r>
              <a:rPr lang="en-US" dirty="0">
                <a:solidFill>
                  <a:schemeClr val="tx1"/>
                </a:solidFill>
                <a:latin typeface="Gill Sans MT" charset="0"/>
                <a:ea typeface="ＭＳ Ｐゴシック" charset="0"/>
                <a:cs typeface="ＭＳ Ｐゴシック" charset="0"/>
                <a:sym typeface="Gill Sans MT" charset="0"/>
              </a:rPr>
              <a:t>nformation</a:t>
            </a:r>
          </a:p>
        </p:txBody>
      </p:sp>
      <p:sp>
        <p:nvSpPr>
          <p:cNvPr id="43013" name="Rectangle 5"/>
          <p:cNvSpPr>
            <a:spLocks/>
          </p:cNvSpPr>
          <p:nvPr/>
        </p:nvSpPr>
        <p:spPr bwMode="auto">
          <a:xfrm>
            <a:off x="5722938" y="3594100"/>
            <a:ext cx="1547812"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600">
                <a:solidFill>
                  <a:schemeClr val="tx1"/>
                </a:solidFill>
                <a:latin typeface="Gill Sans MT" charset="0"/>
                <a:ea typeface="ＭＳ Ｐゴシック" charset="0"/>
                <a:cs typeface="ＭＳ Ｐゴシック" charset="0"/>
                <a:sym typeface="Gill Sans MT" charset="0"/>
              </a:rPr>
              <a:t>context</a:t>
            </a:r>
          </a:p>
        </p:txBody>
      </p:sp>
      <p:sp>
        <p:nvSpPr>
          <p:cNvPr id="43014" name="Rectangle 6"/>
          <p:cNvSpPr>
            <a:spLocks/>
          </p:cNvSpPr>
          <p:nvPr/>
        </p:nvSpPr>
        <p:spPr bwMode="auto">
          <a:xfrm>
            <a:off x="8751301" y="6096684"/>
            <a:ext cx="247449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b="1" dirty="0">
                <a:solidFill>
                  <a:srgbClr val="FF6666"/>
                </a:solidFill>
                <a:latin typeface="Gill Sans MT" charset="0"/>
                <a:ea typeface="ＭＳ Ｐゴシック" charset="0"/>
                <a:cs typeface="ＭＳ Ｐゴシック" charset="0"/>
                <a:sym typeface="Gill Sans MT" charset="0"/>
              </a:rPr>
              <a:t>K</a:t>
            </a:r>
            <a:r>
              <a:rPr lang="en-US" dirty="0">
                <a:solidFill>
                  <a:schemeClr val="tx1"/>
                </a:solidFill>
                <a:latin typeface="Gill Sans MT" charset="0"/>
                <a:ea typeface="ＭＳ Ｐゴシック" charset="0"/>
                <a:cs typeface="ＭＳ Ｐゴシック" charset="0"/>
                <a:sym typeface="Gill Sans MT" charset="0"/>
              </a:rPr>
              <a:t>nowledge</a:t>
            </a:r>
          </a:p>
        </p:txBody>
      </p:sp>
      <p:sp>
        <p:nvSpPr>
          <p:cNvPr id="43015" name="Rectangle 7"/>
          <p:cNvSpPr>
            <a:spLocks/>
          </p:cNvSpPr>
          <p:nvPr/>
        </p:nvSpPr>
        <p:spPr bwMode="auto">
          <a:xfrm>
            <a:off x="9177338" y="6756400"/>
            <a:ext cx="1624012"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600">
                <a:solidFill>
                  <a:schemeClr val="tx1"/>
                </a:solidFill>
                <a:latin typeface="Gill Sans MT" charset="0"/>
                <a:ea typeface="ＭＳ Ｐゴシック" charset="0"/>
                <a:cs typeface="ＭＳ Ｐゴシック" charset="0"/>
                <a:sym typeface="Gill Sans MT" charset="0"/>
              </a:rPr>
              <a:t>decision</a:t>
            </a:r>
          </a:p>
        </p:txBody>
      </p:sp>
      <p:grpSp>
        <p:nvGrpSpPr>
          <p:cNvPr id="45069" name="Group 13"/>
          <p:cNvGrpSpPr>
            <a:grpSpLocks/>
          </p:cNvGrpSpPr>
          <p:nvPr/>
        </p:nvGrpSpPr>
        <p:grpSpPr bwMode="auto">
          <a:xfrm>
            <a:off x="8183563" y="3324225"/>
            <a:ext cx="1830387" cy="2619375"/>
            <a:chOff x="0" y="0"/>
            <a:chExt cx="1153" cy="1649"/>
          </a:xfrm>
        </p:grpSpPr>
        <p:sp>
          <p:nvSpPr>
            <p:cNvPr id="43038" name="Line 11"/>
            <p:cNvSpPr>
              <a:spLocks noChangeShapeType="1"/>
            </p:cNvSpPr>
            <p:nvPr/>
          </p:nvSpPr>
          <p:spPr bwMode="auto">
            <a:xfrm rot="10800000">
              <a:off x="1150" y="1444"/>
              <a:ext cx="3" cy="205"/>
            </a:xfrm>
            <a:prstGeom prst="line">
              <a:avLst/>
            </a:prstGeom>
            <a:noFill/>
            <a:ln w="76200">
              <a:solidFill>
                <a:srgbClr val="800000"/>
              </a:solidFill>
              <a:miter lim="800000"/>
              <a:headEnd type="stealth" w="med" len="me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43039" name="Freeform 12"/>
            <p:cNvSpPr>
              <a:spLocks/>
            </p:cNvSpPr>
            <p:nvPr/>
          </p:nvSpPr>
          <p:spPr bwMode="auto">
            <a:xfrm rot="5400000">
              <a:off x="-168" y="168"/>
              <a:ext cx="1487" cy="1152"/>
            </a:xfrm>
            <a:custGeom>
              <a:avLst/>
              <a:gdLst>
                <a:gd name="T0" fmla="*/ 0 w 21600"/>
                <a:gd name="T1" fmla="*/ 3 h 21600"/>
                <a:gd name="T2" fmla="*/ 2 w 21600"/>
                <a:gd name="T3" fmla="*/ 1 h 21600"/>
                <a:gd name="T4" fmla="*/ 7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cubicBezTo>
                    <a:pt x="0" y="21600"/>
                    <a:pt x="905" y="9214"/>
                    <a:pt x="5293" y="4502"/>
                  </a:cubicBezTo>
                  <a:cubicBezTo>
                    <a:pt x="9107" y="407"/>
                    <a:pt x="21600" y="0"/>
                    <a:pt x="21600" y="0"/>
                  </a:cubicBezTo>
                </a:path>
              </a:pathLst>
            </a:custGeom>
            <a:noFill/>
            <a:ln w="88900" cap="flat">
              <a:solidFill>
                <a:srgbClr val="800000"/>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grpSp>
        <p:nvGrpSpPr>
          <p:cNvPr id="45073" name="Group 17"/>
          <p:cNvGrpSpPr>
            <a:grpSpLocks/>
          </p:cNvGrpSpPr>
          <p:nvPr/>
        </p:nvGrpSpPr>
        <p:grpSpPr bwMode="auto">
          <a:xfrm>
            <a:off x="2732088" y="7358063"/>
            <a:ext cx="7381875" cy="1277937"/>
            <a:chOff x="0" y="0"/>
            <a:chExt cx="4649" cy="804"/>
          </a:xfrm>
        </p:grpSpPr>
        <p:sp>
          <p:nvSpPr>
            <p:cNvPr id="43035" name="Freeform 14"/>
            <p:cNvSpPr>
              <a:spLocks/>
            </p:cNvSpPr>
            <p:nvPr/>
          </p:nvSpPr>
          <p:spPr bwMode="auto">
            <a:xfrm rot="5400000" flipH="1">
              <a:off x="3117" y="-729"/>
              <a:ext cx="720" cy="2343"/>
            </a:xfrm>
            <a:custGeom>
              <a:avLst/>
              <a:gdLst>
                <a:gd name="T0" fmla="*/ 0 w 21600"/>
                <a:gd name="T1" fmla="*/ 28 h 21600"/>
                <a:gd name="T2" fmla="*/ 0 w 21600"/>
                <a:gd name="T3" fmla="*/ 6 h 21600"/>
                <a:gd name="T4" fmla="*/ 1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cubicBezTo>
                    <a:pt x="0" y="21600"/>
                    <a:pt x="905" y="9214"/>
                    <a:pt x="5293" y="4502"/>
                  </a:cubicBezTo>
                  <a:cubicBezTo>
                    <a:pt x="9107" y="407"/>
                    <a:pt x="21600" y="0"/>
                    <a:pt x="21600" y="0"/>
                  </a:cubicBezTo>
                </a:path>
              </a:pathLst>
            </a:custGeom>
            <a:noFill/>
            <a:ln w="88900" cap="flat">
              <a:solidFill>
                <a:srgbClr val="800000"/>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43036" name="Freeform 15"/>
            <p:cNvSpPr>
              <a:spLocks/>
            </p:cNvSpPr>
            <p:nvPr/>
          </p:nvSpPr>
          <p:spPr bwMode="auto">
            <a:xfrm rot="-5400000">
              <a:off x="841" y="-668"/>
              <a:ext cx="632" cy="2311"/>
            </a:xfrm>
            <a:custGeom>
              <a:avLst/>
              <a:gdLst>
                <a:gd name="T0" fmla="*/ 0 w 21600"/>
                <a:gd name="T1" fmla="*/ 26 h 21600"/>
                <a:gd name="T2" fmla="*/ 0 w 21600"/>
                <a:gd name="T3" fmla="*/ 6 h 21600"/>
                <a:gd name="T4" fmla="*/ 1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cubicBezTo>
                    <a:pt x="0" y="21600"/>
                    <a:pt x="905" y="9214"/>
                    <a:pt x="5293" y="4502"/>
                  </a:cubicBezTo>
                  <a:cubicBezTo>
                    <a:pt x="9107" y="407"/>
                    <a:pt x="21600" y="0"/>
                    <a:pt x="21600" y="0"/>
                  </a:cubicBezTo>
                </a:path>
              </a:pathLst>
            </a:custGeom>
            <a:noFill/>
            <a:ln w="88900" cap="flat">
              <a:solidFill>
                <a:srgbClr val="800000"/>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43037" name="Line 16"/>
            <p:cNvSpPr>
              <a:spLocks noChangeShapeType="1"/>
            </p:cNvSpPr>
            <p:nvPr/>
          </p:nvSpPr>
          <p:spPr bwMode="auto">
            <a:xfrm>
              <a:off x="0" y="0"/>
              <a:ext cx="2" cy="204"/>
            </a:xfrm>
            <a:prstGeom prst="line">
              <a:avLst/>
            </a:prstGeom>
            <a:noFill/>
            <a:ln w="76200">
              <a:solidFill>
                <a:srgbClr val="800000"/>
              </a:solidFill>
              <a:miter lim="800000"/>
              <a:headEnd type="stealth" w="med" len="med"/>
              <a:tailEnd/>
            </a:ln>
            <a:extLst>
              <a:ext uri="{909E8E84-426E-40dd-AFC4-6F175D3DCCD1}">
                <a14:hiddenFill xmlns="" xmlns:a14="http://schemas.microsoft.com/office/drawing/2010/main">
                  <a:noFill/>
                </a14:hiddenFill>
              </a:ext>
            </a:extLst>
          </p:spPr>
          <p:txBody>
            <a:bodyPr lIns="0" tIns="0" rIns="0" bIns="0"/>
            <a:lstStyle/>
            <a:p>
              <a:endParaRPr lang="en-US"/>
            </a:p>
          </p:txBody>
        </p:sp>
      </p:grpSp>
      <p:sp>
        <p:nvSpPr>
          <p:cNvPr id="43018" name="Rectangle 18"/>
          <p:cNvSpPr>
            <a:spLocks/>
          </p:cNvSpPr>
          <p:nvPr/>
        </p:nvSpPr>
        <p:spPr bwMode="auto">
          <a:xfrm>
            <a:off x="5880100" y="7823200"/>
            <a:ext cx="1243013"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600">
                <a:solidFill>
                  <a:schemeClr val="tx1"/>
                </a:solidFill>
                <a:latin typeface="Gill Sans MT" charset="0"/>
                <a:ea typeface="ＭＳ Ｐゴシック" charset="0"/>
                <a:cs typeface="ＭＳ Ｐゴシック" charset="0"/>
                <a:sym typeface="Gill Sans MT" charset="0"/>
              </a:rPr>
              <a:t>action</a:t>
            </a:r>
          </a:p>
        </p:txBody>
      </p:sp>
      <p:grpSp>
        <p:nvGrpSpPr>
          <p:cNvPr id="3" name="Group 2"/>
          <p:cNvGrpSpPr>
            <a:grpSpLocks/>
          </p:cNvGrpSpPr>
          <p:nvPr/>
        </p:nvGrpSpPr>
        <p:grpSpPr bwMode="auto">
          <a:xfrm>
            <a:off x="2835275" y="3281363"/>
            <a:ext cx="2286000" cy="2425700"/>
            <a:chOff x="1701800" y="2362200"/>
            <a:chExt cx="2286000" cy="2425700"/>
          </a:xfrm>
        </p:grpSpPr>
        <p:sp>
          <p:nvSpPr>
            <p:cNvPr id="43033" name="Line 19"/>
            <p:cNvSpPr>
              <a:spLocks noChangeShapeType="1"/>
            </p:cNvSpPr>
            <p:nvPr/>
          </p:nvSpPr>
          <p:spPr bwMode="auto">
            <a:xfrm flipH="1">
              <a:off x="3663724" y="2362200"/>
              <a:ext cx="324076" cy="3175"/>
            </a:xfrm>
            <a:prstGeom prst="line">
              <a:avLst/>
            </a:prstGeom>
            <a:noFill/>
            <a:ln w="76200">
              <a:solidFill>
                <a:srgbClr val="800000"/>
              </a:solidFill>
              <a:miter lim="800000"/>
              <a:headEnd type="stealth" w="med" len="me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43034" name="Freeform 20"/>
            <p:cNvSpPr>
              <a:spLocks/>
            </p:cNvSpPr>
            <p:nvPr/>
          </p:nvSpPr>
          <p:spPr bwMode="auto">
            <a:xfrm>
              <a:off x="1701800" y="2362200"/>
              <a:ext cx="2033416" cy="2425700"/>
            </a:xfrm>
            <a:custGeom>
              <a:avLst/>
              <a:gdLst>
                <a:gd name="T0" fmla="*/ 0 w 21600"/>
                <a:gd name="T1" fmla="*/ 2147483647 h 21600"/>
                <a:gd name="T2" fmla="*/ 2147483647 w 21600"/>
                <a:gd name="T3" fmla="*/ 2147483647 h 21600"/>
                <a:gd name="T4" fmla="*/ 2147483647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cubicBezTo>
                    <a:pt x="0" y="21600"/>
                    <a:pt x="683" y="8373"/>
                    <a:pt x="5763" y="4004"/>
                  </a:cubicBezTo>
                  <a:cubicBezTo>
                    <a:pt x="10178" y="208"/>
                    <a:pt x="21600" y="0"/>
                    <a:pt x="21600" y="0"/>
                  </a:cubicBezTo>
                </a:path>
              </a:pathLst>
            </a:custGeom>
            <a:noFill/>
            <a:ln w="88900" cap="flat">
              <a:solidFill>
                <a:srgbClr val="800000"/>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grpSp>
        <p:nvGrpSpPr>
          <p:cNvPr id="45080" name="Group 24"/>
          <p:cNvGrpSpPr>
            <a:grpSpLocks/>
          </p:cNvGrpSpPr>
          <p:nvPr/>
        </p:nvGrpSpPr>
        <p:grpSpPr bwMode="auto">
          <a:xfrm>
            <a:off x="8183563" y="3324225"/>
            <a:ext cx="1830387" cy="2619375"/>
            <a:chOff x="0" y="0"/>
            <a:chExt cx="1153" cy="1649"/>
          </a:xfrm>
        </p:grpSpPr>
        <p:sp>
          <p:nvSpPr>
            <p:cNvPr id="43031" name="Line 22"/>
            <p:cNvSpPr>
              <a:spLocks noChangeShapeType="1"/>
            </p:cNvSpPr>
            <p:nvPr/>
          </p:nvSpPr>
          <p:spPr bwMode="auto">
            <a:xfrm rot="10800000">
              <a:off x="1150" y="1444"/>
              <a:ext cx="3" cy="205"/>
            </a:xfrm>
            <a:prstGeom prst="line">
              <a:avLst/>
            </a:prstGeom>
            <a:noFill/>
            <a:ln w="76200">
              <a:solidFill>
                <a:srgbClr val="800000"/>
              </a:solidFill>
              <a:miter lim="800000"/>
              <a:headEnd type="stealth" w="med" len="me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43032" name="Freeform 23"/>
            <p:cNvSpPr>
              <a:spLocks/>
            </p:cNvSpPr>
            <p:nvPr/>
          </p:nvSpPr>
          <p:spPr bwMode="auto">
            <a:xfrm rot="5400000">
              <a:off x="-168" y="168"/>
              <a:ext cx="1487" cy="1152"/>
            </a:xfrm>
            <a:custGeom>
              <a:avLst/>
              <a:gdLst>
                <a:gd name="T0" fmla="*/ 0 w 21600"/>
                <a:gd name="T1" fmla="*/ 3 h 21600"/>
                <a:gd name="T2" fmla="*/ 2 w 21600"/>
                <a:gd name="T3" fmla="*/ 1 h 21600"/>
                <a:gd name="T4" fmla="*/ 7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cubicBezTo>
                    <a:pt x="0" y="21600"/>
                    <a:pt x="905" y="9214"/>
                    <a:pt x="5293" y="4502"/>
                  </a:cubicBezTo>
                  <a:cubicBezTo>
                    <a:pt x="9107" y="407"/>
                    <a:pt x="21600" y="0"/>
                    <a:pt x="21600" y="0"/>
                  </a:cubicBezTo>
                </a:path>
              </a:pathLst>
            </a:custGeom>
            <a:noFill/>
            <a:ln w="88900" cap="flat">
              <a:solidFill>
                <a:srgbClr val="800000"/>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grpSp>
        <p:nvGrpSpPr>
          <p:cNvPr id="45084" name="Group 28"/>
          <p:cNvGrpSpPr>
            <a:grpSpLocks/>
          </p:cNvGrpSpPr>
          <p:nvPr/>
        </p:nvGrpSpPr>
        <p:grpSpPr bwMode="auto">
          <a:xfrm>
            <a:off x="2732088" y="7358063"/>
            <a:ext cx="7381875" cy="1277937"/>
            <a:chOff x="0" y="0"/>
            <a:chExt cx="4649" cy="804"/>
          </a:xfrm>
        </p:grpSpPr>
        <p:sp>
          <p:nvSpPr>
            <p:cNvPr id="43028" name="Freeform 25"/>
            <p:cNvSpPr>
              <a:spLocks/>
            </p:cNvSpPr>
            <p:nvPr/>
          </p:nvSpPr>
          <p:spPr bwMode="auto">
            <a:xfrm rot="5400000" flipH="1">
              <a:off x="3117" y="-729"/>
              <a:ext cx="720" cy="2343"/>
            </a:xfrm>
            <a:custGeom>
              <a:avLst/>
              <a:gdLst>
                <a:gd name="T0" fmla="*/ 0 w 21600"/>
                <a:gd name="T1" fmla="*/ 28 h 21600"/>
                <a:gd name="T2" fmla="*/ 0 w 21600"/>
                <a:gd name="T3" fmla="*/ 6 h 21600"/>
                <a:gd name="T4" fmla="*/ 1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cubicBezTo>
                    <a:pt x="0" y="21600"/>
                    <a:pt x="905" y="9214"/>
                    <a:pt x="5293" y="4502"/>
                  </a:cubicBezTo>
                  <a:cubicBezTo>
                    <a:pt x="9107" y="407"/>
                    <a:pt x="21600" y="0"/>
                    <a:pt x="21600" y="0"/>
                  </a:cubicBezTo>
                </a:path>
              </a:pathLst>
            </a:custGeom>
            <a:noFill/>
            <a:ln w="88900" cap="flat">
              <a:solidFill>
                <a:srgbClr val="800000"/>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43029" name="Freeform 26"/>
            <p:cNvSpPr>
              <a:spLocks/>
            </p:cNvSpPr>
            <p:nvPr/>
          </p:nvSpPr>
          <p:spPr bwMode="auto">
            <a:xfrm rot="-5400000">
              <a:off x="841" y="-668"/>
              <a:ext cx="632" cy="2311"/>
            </a:xfrm>
            <a:custGeom>
              <a:avLst/>
              <a:gdLst>
                <a:gd name="T0" fmla="*/ 0 w 21600"/>
                <a:gd name="T1" fmla="*/ 26 h 21600"/>
                <a:gd name="T2" fmla="*/ 0 w 21600"/>
                <a:gd name="T3" fmla="*/ 6 h 21600"/>
                <a:gd name="T4" fmla="*/ 1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cubicBezTo>
                    <a:pt x="0" y="21600"/>
                    <a:pt x="905" y="9214"/>
                    <a:pt x="5293" y="4502"/>
                  </a:cubicBezTo>
                  <a:cubicBezTo>
                    <a:pt x="9107" y="407"/>
                    <a:pt x="21600" y="0"/>
                    <a:pt x="21600" y="0"/>
                  </a:cubicBezTo>
                </a:path>
              </a:pathLst>
            </a:custGeom>
            <a:noFill/>
            <a:ln w="88900" cap="flat">
              <a:solidFill>
                <a:srgbClr val="800000"/>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43030" name="Line 27"/>
            <p:cNvSpPr>
              <a:spLocks noChangeShapeType="1"/>
            </p:cNvSpPr>
            <p:nvPr/>
          </p:nvSpPr>
          <p:spPr bwMode="auto">
            <a:xfrm>
              <a:off x="0" y="0"/>
              <a:ext cx="2" cy="204"/>
            </a:xfrm>
            <a:prstGeom prst="line">
              <a:avLst/>
            </a:prstGeom>
            <a:noFill/>
            <a:ln w="76200">
              <a:solidFill>
                <a:srgbClr val="800000"/>
              </a:solidFill>
              <a:miter lim="800000"/>
              <a:headEnd type="stealth" w="med" len="med"/>
              <a:tailEnd/>
            </a:ln>
            <a:extLst>
              <a:ext uri="{909E8E84-426E-40dd-AFC4-6F175D3DCCD1}">
                <a14:hiddenFill xmlns="" xmlns:a14="http://schemas.microsoft.com/office/drawing/2010/main">
                  <a:noFill/>
                </a14:hiddenFill>
              </a:ext>
            </a:extLst>
          </p:spPr>
          <p:txBody>
            <a:bodyPr lIns="0" tIns="0" rIns="0" bIns="0"/>
            <a:lstStyle/>
            <a:p>
              <a:endParaRPr lang="en-US"/>
            </a:p>
          </p:txBody>
        </p:sp>
      </p:grpSp>
      <p:sp>
        <p:nvSpPr>
          <p:cNvPr id="43022" name="Rectangle 29"/>
          <p:cNvSpPr>
            <a:spLocks/>
          </p:cNvSpPr>
          <p:nvPr/>
        </p:nvSpPr>
        <p:spPr bwMode="auto">
          <a:xfrm>
            <a:off x="8553450" y="3949700"/>
            <a:ext cx="2871788"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600">
                <a:solidFill>
                  <a:schemeClr val="tx1"/>
                </a:solidFill>
                <a:latin typeface="Gill Sans MT" charset="0"/>
                <a:ea typeface="ＭＳ Ｐゴシック" charset="0"/>
                <a:cs typeface="ＭＳ Ｐゴシック" charset="0"/>
                <a:sym typeface="Gill Sans MT" charset="0"/>
              </a:rPr>
              <a:t>transformation</a:t>
            </a:r>
          </a:p>
        </p:txBody>
      </p:sp>
      <p:sp>
        <p:nvSpPr>
          <p:cNvPr id="45087" name="Rectangle 31"/>
          <p:cNvSpPr>
            <a:spLocks/>
          </p:cNvSpPr>
          <p:nvPr/>
        </p:nvSpPr>
        <p:spPr bwMode="auto">
          <a:xfrm>
            <a:off x="4619625" y="5218113"/>
            <a:ext cx="3498850"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7200" b="1">
                <a:solidFill>
                  <a:srgbClr val="FF6666"/>
                </a:solidFill>
                <a:latin typeface="Gill Sans MT" charset="0"/>
                <a:ea typeface="ＭＳ Ｐゴシック" charset="0"/>
                <a:cs typeface="ＭＳ Ｐゴシック" charset="0"/>
                <a:sym typeface="Gill Sans MT" charset="0"/>
              </a:rPr>
              <a:t>Analysis</a:t>
            </a:r>
          </a:p>
        </p:txBody>
      </p:sp>
      <p:grpSp>
        <p:nvGrpSpPr>
          <p:cNvPr id="4" name="Group 3"/>
          <p:cNvGrpSpPr>
            <a:grpSpLocks/>
          </p:cNvGrpSpPr>
          <p:nvPr/>
        </p:nvGrpSpPr>
        <p:grpSpPr bwMode="auto">
          <a:xfrm>
            <a:off x="2897188" y="3262313"/>
            <a:ext cx="2228850" cy="2425700"/>
            <a:chOff x="3073400" y="3600450"/>
            <a:chExt cx="2229076" cy="2425700"/>
          </a:xfrm>
        </p:grpSpPr>
        <p:sp>
          <p:nvSpPr>
            <p:cNvPr id="43026" name="Line 8"/>
            <p:cNvSpPr>
              <a:spLocks noChangeShapeType="1"/>
            </p:cNvSpPr>
            <p:nvPr/>
          </p:nvSpPr>
          <p:spPr bwMode="auto">
            <a:xfrm flipH="1">
              <a:off x="4978400" y="3604355"/>
              <a:ext cx="324076" cy="2624"/>
            </a:xfrm>
            <a:prstGeom prst="line">
              <a:avLst/>
            </a:prstGeom>
            <a:noFill/>
            <a:ln w="76200">
              <a:solidFill>
                <a:srgbClr val="800000"/>
              </a:solidFill>
              <a:miter lim="800000"/>
              <a:headEnd type="stealth" w="med" len="me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43027" name="Freeform 9"/>
            <p:cNvSpPr>
              <a:spLocks/>
            </p:cNvSpPr>
            <p:nvPr/>
          </p:nvSpPr>
          <p:spPr bwMode="auto">
            <a:xfrm>
              <a:off x="3073400" y="3600450"/>
              <a:ext cx="2033416" cy="2425700"/>
            </a:xfrm>
            <a:custGeom>
              <a:avLst/>
              <a:gdLst>
                <a:gd name="T0" fmla="*/ 0 w 21600"/>
                <a:gd name="T1" fmla="*/ 2147483647 h 21600"/>
                <a:gd name="T2" fmla="*/ 2147483647 w 21600"/>
                <a:gd name="T3" fmla="*/ 2147483647 h 21600"/>
                <a:gd name="T4" fmla="*/ 2147483647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cubicBezTo>
                    <a:pt x="0" y="21600"/>
                    <a:pt x="683" y="8373"/>
                    <a:pt x="5763" y="4004"/>
                  </a:cubicBezTo>
                  <a:cubicBezTo>
                    <a:pt x="10178" y="208"/>
                    <a:pt x="21600" y="0"/>
                    <a:pt x="21600" y="0"/>
                  </a:cubicBezTo>
                </a:path>
              </a:pathLst>
            </a:custGeom>
            <a:noFill/>
            <a:ln w="88900" cap="flat">
              <a:solidFill>
                <a:srgbClr val="800000"/>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sp>
        <p:nvSpPr>
          <p:cNvPr id="43025" name="Rectangle 30"/>
          <p:cNvSpPr>
            <a:spLocks/>
          </p:cNvSpPr>
          <p:nvPr/>
        </p:nvSpPr>
        <p:spPr bwMode="auto">
          <a:xfrm>
            <a:off x="2017713" y="3949700"/>
            <a:ext cx="2124075"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600">
                <a:solidFill>
                  <a:schemeClr val="tx1"/>
                </a:solidFill>
                <a:latin typeface="Gill Sans MT" charset="0"/>
                <a:ea typeface="ＭＳ Ｐゴシック" charset="0"/>
                <a:cs typeface="ＭＳ Ｐゴシック" charset="0"/>
                <a:sym typeface="Gill Sans MT" charset="0"/>
              </a:rPr>
              <a:t>interaction</a:t>
            </a:r>
          </a:p>
        </p:txBody>
      </p:sp>
    </p:spTree>
    <p:custDataLst>
      <p:tags r:id="rId1"/>
    </p:custData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500"/>
                                  </p:iterate>
                                  <p:childTnLst>
                                    <p:set>
                                      <p:cBhvr>
                                        <p:cTn id="6" dur="1" fill="hold">
                                          <p:stCondLst>
                                            <p:cond delay="0"/>
                                          </p:stCondLst>
                                        </p:cTn>
                                        <p:tgtEl>
                                          <p:spTgt spid="430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00"/>
                                        <p:tgtEl>
                                          <p:spTgt spid="4"/>
                                        </p:tgtEl>
                                      </p:cBhvr>
                                    </p:animEffect>
                                    <p:set>
                                      <p:cBhvr>
                                        <p:cTn id="16" dur="1" fill="hold">
                                          <p:stCondLst>
                                            <p:cond delay="999"/>
                                          </p:stCondLst>
                                        </p:cTn>
                                        <p:tgtEl>
                                          <p:spTgt spid="4"/>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45069"/>
                                        </p:tgtEl>
                                        <p:attrNameLst>
                                          <p:attrName>style.visibility</p:attrName>
                                        </p:attrNameLst>
                                      </p:cBhvr>
                                      <p:to>
                                        <p:strVal val="visible"/>
                                      </p:to>
                                    </p:set>
                                    <p:animEffect transition="in" filter="fade">
                                      <p:cBhvr>
                                        <p:cTn id="19" dur="500"/>
                                        <p:tgtEl>
                                          <p:spTgt spid="4506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45069"/>
                                        </p:tgtEl>
                                      </p:cBhvr>
                                    </p:animEffect>
                                    <p:set>
                                      <p:cBhvr>
                                        <p:cTn id="24" dur="1" fill="hold">
                                          <p:stCondLst>
                                            <p:cond delay="999"/>
                                          </p:stCondLst>
                                        </p:cTn>
                                        <p:tgtEl>
                                          <p:spTgt spid="45069"/>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45073"/>
                                        </p:tgtEl>
                                        <p:attrNameLst>
                                          <p:attrName>style.visibility</p:attrName>
                                        </p:attrNameLst>
                                      </p:cBhvr>
                                      <p:to>
                                        <p:strVal val="visible"/>
                                      </p:to>
                                    </p:set>
                                    <p:animEffect transition="in" filter="fade">
                                      <p:cBhvr>
                                        <p:cTn id="27" dur="500"/>
                                        <p:tgtEl>
                                          <p:spTgt spid="4507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45073"/>
                                        </p:tgtEl>
                                      </p:cBhvr>
                                    </p:animEffect>
                                    <p:set>
                                      <p:cBhvr>
                                        <p:cTn id="32" dur="1" fill="hold">
                                          <p:stCondLst>
                                            <p:cond delay="999"/>
                                          </p:stCondLst>
                                        </p:cTn>
                                        <p:tgtEl>
                                          <p:spTgt spid="45073"/>
                                        </p:tgtEl>
                                        <p:attrNameLst>
                                          <p:attrName>style.visibility</p:attrName>
                                        </p:attrNameLst>
                                      </p:cBhvr>
                                      <p:to>
                                        <p:strVal val="hidden"/>
                                      </p:to>
                                    </p:set>
                                  </p:childTnLst>
                                </p:cTn>
                              </p:par>
                              <p:par>
                                <p:cTn id="33" presetID="10" presetClass="entr" presetSubtype="0" fill="hold" nodeType="withEffect">
                                  <p:stCondLst>
                                    <p:cond delay="100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par>
                          <p:cTn id="36" fill="hold">
                            <p:stCondLst>
                              <p:cond delay="1500"/>
                            </p:stCondLst>
                            <p:childTnLst>
                              <p:par>
                                <p:cTn id="37" presetID="10" presetClass="entr" presetSubtype="0" fill="hold" nodeType="afterEffect">
                                  <p:stCondLst>
                                    <p:cond delay="1000"/>
                                  </p:stCondLst>
                                  <p:childTnLst>
                                    <p:set>
                                      <p:cBhvr>
                                        <p:cTn id="38" dur="1" fill="hold">
                                          <p:stCondLst>
                                            <p:cond delay="0"/>
                                          </p:stCondLst>
                                        </p:cTn>
                                        <p:tgtEl>
                                          <p:spTgt spid="45080"/>
                                        </p:tgtEl>
                                        <p:attrNameLst>
                                          <p:attrName>style.visibility</p:attrName>
                                        </p:attrNameLst>
                                      </p:cBhvr>
                                      <p:to>
                                        <p:strVal val="visible"/>
                                      </p:to>
                                    </p:set>
                                    <p:animEffect transition="in" filter="fade">
                                      <p:cBhvr>
                                        <p:cTn id="39" dur="500"/>
                                        <p:tgtEl>
                                          <p:spTgt spid="45080"/>
                                        </p:tgtEl>
                                      </p:cBhvr>
                                    </p:animEffect>
                                  </p:childTnLst>
                                </p:cTn>
                              </p:par>
                              <p:par>
                                <p:cTn id="40" presetID="10" presetClass="entr" presetSubtype="0" fill="hold" grpId="0" nodeType="withEffect">
                                  <p:stCondLst>
                                    <p:cond delay="2000"/>
                                  </p:stCondLst>
                                  <p:childTnLst>
                                    <p:set>
                                      <p:cBhvr>
                                        <p:cTn id="41" dur="1" fill="hold">
                                          <p:stCondLst>
                                            <p:cond delay="0"/>
                                          </p:stCondLst>
                                        </p:cTn>
                                        <p:tgtEl>
                                          <p:spTgt spid="45087"/>
                                        </p:tgtEl>
                                        <p:attrNameLst>
                                          <p:attrName>style.visibility</p:attrName>
                                        </p:attrNameLst>
                                      </p:cBhvr>
                                      <p:to>
                                        <p:strVal val="visible"/>
                                      </p:to>
                                    </p:set>
                                    <p:animEffect transition="in" filter="fade">
                                      <p:cBhvr>
                                        <p:cTn id="42" dur="500"/>
                                        <p:tgtEl>
                                          <p:spTgt spid="45087"/>
                                        </p:tgtEl>
                                      </p:cBhvr>
                                    </p:animEffect>
                                  </p:childTnLst>
                                </p:cTn>
                              </p:par>
                            </p:childTnLst>
                          </p:cTn>
                        </p:par>
                        <p:par>
                          <p:cTn id="43" fill="hold">
                            <p:stCondLst>
                              <p:cond delay="4000"/>
                            </p:stCondLst>
                            <p:childTnLst>
                              <p:par>
                                <p:cTn id="44" presetID="10" presetClass="entr" presetSubtype="0" fill="hold" nodeType="afterEffect">
                                  <p:stCondLst>
                                    <p:cond delay="1000"/>
                                  </p:stCondLst>
                                  <p:childTnLst>
                                    <p:set>
                                      <p:cBhvr>
                                        <p:cTn id="45" dur="1" fill="hold">
                                          <p:stCondLst>
                                            <p:cond delay="0"/>
                                          </p:stCondLst>
                                        </p:cTn>
                                        <p:tgtEl>
                                          <p:spTgt spid="45084"/>
                                        </p:tgtEl>
                                        <p:attrNameLst>
                                          <p:attrName>style.visibility</p:attrName>
                                        </p:attrNameLst>
                                      </p:cBhvr>
                                      <p:to>
                                        <p:strVal val="visible"/>
                                      </p:to>
                                    </p:set>
                                    <p:animEffect transition="in" filter="fade">
                                      <p:cBhvr>
                                        <p:cTn id="46" dur="500"/>
                                        <p:tgtEl>
                                          <p:spTgt spid="45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9" grpId="0"/>
      <p:bldP spid="45087"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246563" y="1612900"/>
            <a:ext cx="44831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7106" name="Rectangle 2"/>
          <p:cNvSpPr>
            <a:spLocks/>
          </p:cNvSpPr>
          <p:nvPr/>
        </p:nvSpPr>
        <p:spPr bwMode="auto">
          <a:xfrm>
            <a:off x="5419725" y="749300"/>
            <a:ext cx="2154238"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b="1" dirty="0">
                <a:solidFill>
                  <a:srgbClr val="FF6666"/>
                </a:solidFill>
                <a:latin typeface="Gill Sans MT" charset="0"/>
                <a:ea typeface="ＭＳ Ｐゴシック" charset="0"/>
                <a:cs typeface="ＭＳ Ｐゴシック" charset="0"/>
                <a:sym typeface="Gill Sans MT" charset="0"/>
              </a:rPr>
              <a:t>W</a:t>
            </a:r>
            <a:r>
              <a:rPr lang="en-US" b="1" dirty="0">
                <a:solidFill>
                  <a:schemeClr val="tx1"/>
                </a:solidFill>
                <a:latin typeface="Gill Sans MT" charset="0"/>
                <a:ea typeface="ＭＳ Ｐゴシック" charset="0"/>
                <a:cs typeface="ＭＳ Ｐゴシック" charset="0"/>
                <a:sym typeface="Gill Sans MT" charset="0"/>
              </a:rPr>
              <a:t>isdom</a:t>
            </a:r>
          </a:p>
        </p:txBody>
      </p:sp>
      <p:sp>
        <p:nvSpPr>
          <p:cNvPr id="45059" name="Rectangle 3"/>
          <p:cNvSpPr>
            <a:spLocks/>
          </p:cNvSpPr>
          <p:nvPr/>
        </p:nvSpPr>
        <p:spPr bwMode="auto">
          <a:xfrm>
            <a:off x="946150" y="7175500"/>
            <a:ext cx="2641600" cy="72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rgbClr val="C2E5A6"/>
                </a:solidFill>
                <a:latin typeface="Gill Sans MT" charset="0"/>
                <a:ea typeface="ＭＳ Ｐゴシック" charset="0"/>
                <a:cs typeface="ＭＳ Ｐゴシック" charset="0"/>
                <a:sym typeface="Gill Sans MT" charset="0"/>
              </a:rPr>
              <a:t>Information</a:t>
            </a:r>
          </a:p>
        </p:txBody>
      </p:sp>
      <p:sp>
        <p:nvSpPr>
          <p:cNvPr id="45060" name="Rectangle 4"/>
          <p:cNvSpPr>
            <a:spLocks/>
          </p:cNvSpPr>
          <p:nvPr/>
        </p:nvSpPr>
        <p:spPr bwMode="auto">
          <a:xfrm>
            <a:off x="8863013" y="7175500"/>
            <a:ext cx="2530475" cy="72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rgbClr val="A3D979"/>
                </a:solidFill>
                <a:latin typeface="Gill Sans MT" charset="0"/>
                <a:ea typeface="ＭＳ Ｐゴシック" charset="0"/>
                <a:cs typeface="ＭＳ Ｐゴシック" charset="0"/>
                <a:sym typeface="Gill Sans MT" charset="0"/>
              </a:rPr>
              <a:t>Knowledge</a:t>
            </a:r>
          </a:p>
        </p:txBody>
      </p:sp>
      <p:sp>
        <p:nvSpPr>
          <p:cNvPr id="45061" name="Rectangle 5"/>
          <p:cNvSpPr>
            <a:spLocks/>
          </p:cNvSpPr>
          <p:nvPr/>
        </p:nvSpPr>
        <p:spPr bwMode="auto">
          <a:xfrm>
            <a:off x="6021388" y="8566150"/>
            <a:ext cx="950912"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400">
                <a:solidFill>
                  <a:srgbClr val="A3D979"/>
                </a:solidFill>
                <a:latin typeface="Gill Sans MT" charset="0"/>
                <a:ea typeface="ＭＳ Ｐゴシック" charset="0"/>
                <a:cs typeface="ＭＳ Ｐゴシック" charset="0"/>
                <a:sym typeface="Gill Sans MT" charset="0"/>
              </a:rPr>
              <a:t>Data</a:t>
            </a:r>
          </a:p>
        </p:txBody>
      </p:sp>
      <p:sp>
        <p:nvSpPr>
          <p:cNvPr id="47110" name="Rectangle 6"/>
          <p:cNvSpPr>
            <a:spLocks/>
          </p:cNvSpPr>
          <p:nvPr/>
        </p:nvSpPr>
        <p:spPr bwMode="auto">
          <a:xfrm>
            <a:off x="4210050" y="7073900"/>
            <a:ext cx="4572000" cy="1447800"/>
          </a:xfrm>
          <a:prstGeom prst="rect">
            <a:avLst/>
          </a:prstGeom>
          <a:gradFill rotWithShape="0">
            <a:gsLst>
              <a:gs pos="0">
                <a:srgbClr val="323448"/>
              </a:gs>
              <a:gs pos="100000">
                <a:srgbClr val="464758"/>
              </a:gs>
            </a:gsLst>
            <a:lin ang="5400000" scaled="1"/>
          </a:gra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endParaRPr lang="en-US"/>
          </a:p>
        </p:txBody>
      </p:sp>
      <p:pic>
        <p:nvPicPr>
          <p:cNvPr id="47111" name="Picture 7"/>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521200" y="-368300"/>
            <a:ext cx="4540250" cy="770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7112" name="Rectangle 8"/>
          <p:cNvSpPr>
            <a:spLocks/>
          </p:cNvSpPr>
          <p:nvPr/>
        </p:nvSpPr>
        <p:spPr bwMode="auto">
          <a:xfrm rot="-5400000">
            <a:off x="913607" y="3642519"/>
            <a:ext cx="4027487"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7200" b="1">
                <a:solidFill>
                  <a:srgbClr val="FF6666"/>
                </a:solidFill>
                <a:latin typeface="Gill Sans MT" charset="0"/>
                <a:ea typeface="ＭＳ Ｐゴシック" charset="0"/>
                <a:cs typeface="ＭＳ Ｐゴシック" charset="0"/>
                <a:sym typeface="Gill Sans MT" charset="0"/>
              </a:rPr>
              <a:t>Synthesis</a:t>
            </a:r>
          </a:p>
        </p:txBody>
      </p:sp>
    </p:spTree>
    <p:custDataLst>
      <p:tags r:id="rId1"/>
    </p:custData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47105"/>
                                        </p:tgtEl>
                                        <p:attrNameLst>
                                          <p:attrName>style.visibility</p:attrName>
                                        </p:attrNameLst>
                                      </p:cBhvr>
                                      <p:to>
                                        <p:strVal val="visible"/>
                                      </p:to>
                                    </p:set>
                                    <p:animEffect transition="in" filter="fade">
                                      <p:cBhvr>
                                        <p:cTn id="7" dur="500"/>
                                        <p:tgtEl>
                                          <p:spTgt spid="471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4" fill="hold" grpId="0" nodeType="clickEffect">
                                  <p:stCondLst>
                                    <p:cond delay="0"/>
                                  </p:stCondLst>
                                  <p:childTnLst>
                                    <p:animEffect transition="out" filter="wipe(down)">
                                      <p:cBhvr>
                                        <p:cTn id="11" dur="1000"/>
                                        <p:tgtEl>
                                          <p:spTgt spid="47110"/>
                                        </p:tgtEl>
                                      </p:cBhvr>
                                    </p:animEffect>
                                    <p:set>
                                      <p:cBhvr>
                                        <p:cTn id="12" dur="1" fill="hold">
                                          <p:stCondLst>
                                            <p:cond delay="999"/>
                                          </p:stCondLst>
                                        </p:cTn>
                                        <p:tgtEl>
                                          <p:spTgt spid="4711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4" fill="hold" nodeType="clickEffect">
                                  <p:stCondLst>
                                    <p:cond delay="0"/>
                                  </p:stCondLst>
                                  <p:childTnLst>
                                    <p:animEffect transition="out" filter="wipe(down)">
                                      <p:cBhvr>
                                        <p:cTn id="16" dur="2000"/>
                                        <p:tgtEl>
                                          <p:spTgt spid="47111"/>
                                        </p:tgtEl>
                                      </p:cBhvr>
                                    </p:animEffect>
                                    <p:set>
                                      <p:cBhvr>
                                        <p:cTn id="17" dur="1" fill="hold">
                                          <p:stCondLst>
                                            <p:cond delay="1999"/>
                                          </p:stCondLst>
                                        </p:cTn>
                                        <p:tgtEl>
                                          <p:spTgt spid="47111"/>
                                        </p:tgtEl>
                                        <p:attrNameLst>
                                          <p:attrName>style.visibility</p:attrName>
                                        </p:attrNameLst>
                                      </p:cBhvr>
                                      <p:to>
                                        <p:strVal val="hidden"/>
                                      </p:to>
                                    </p:set>
                                  </p:childTnLst>
                                </p:cTn>
                              </p:par>
                            </p:childTnLst>
                          </p:cTn>
                        </p:par>
                        <p:par>
                          <p:cTn id="18" fill="hold" nodeType="afterGroup">
                            <p:stCondLst>
                              <p:cond delay="2000"/>
                            </p:stCondLst>
                            <p:childTnLst>
                              <p:par>
                                <p:cTn id="19" presetID="10" presetClass="entr" presetSubtype="0" fill="hold" grpId="0" nodeType="afterEffect">
                                  <p:stCondLst>
                                    <p:cond delay="1000"/>
                                  </p:stCondLst>
                                  <p:childTnLst>
                                    <p:set>
                                      <p:cBhvr>
                                        <p:cTn id="20" dur="1" fill="hold">
                                          <p:stCondLst>
                                            <p:cond delay="0"/>
                                          </p:stCondLst>
                                        </p:cTn>
                                        <p:tgtEl>
                                          <p:spTgt spid="47106"/>
                                        </p:tgtEl>
                                        <p:attrNameLst>
                                          <p:attrName>style.visibility</p:attrName>
                                        </p:attrNameLst>
                                      </p:cBhvr>
                                      <p:to>
                                        <p:strVal val="visible"/>
                                      </p:to>
                                    </p:set>
                                    <p:animEffect transition="in" filter="fade">
                                      <p:cBhvr>
                                        <p:cTn id="21" dur="500"/>
                                        <p:tgtEl>
                                          <p:spTgt spid="47106"/>
                                        </p:tgtEl>
                                      </p:cBhvr>
                                    </p:animEffect>
                                  </p:childTnLst>
                                </p:cTn>
                              </p:par>
                            </p:childTnLst>
                          </p:cTn>
                        </p:par>
                        <p:par>
                          <p:cTn id="22" fill="hold" nodeType="afterGroup">
                            <p:stCondLst>
                              <p:cond delay="3500"/>
                            </p:stCondLst>
                            <p:childTnLst>
                              <p:par>
                                <p:cTn id="23" presetID="10" presetClass="entr" presetSubtype="0" fill="hold" grpId="0" nodeType="afterEffect">
                                  <p:stCondLst>
                                    <p:cond delay="2000"/>
                                  </p:stCondLst>
                                  <p:childTnLst>
                                    <p:set>
                                      <p:cBhvr>
                                        <p:cTn id="24" dur="1" fill="hold">
                                          <p:stCondLst>
                                            <p:cond delay="0"/>
                                          </p:stCondLst>
                                        </p:cTn>
                                        <p:tgtEl>
                                          <p:spTgt spid="47112"/>
                                        </p:tgtEl>
                                        <p:attrNameLst>
                                          <p:attrName>style.visibility</p:attrName>
                                        </p:attrNameLst>
                                      </p:cBhvr>
                                      <p:to>
                                        <p:strVal val="visible"/>
                                      </p:to>
                                    </p:set>
                                    <p:animEffect transition="in" filter="fade">
                                      <p:cBhvr>
                                        <p:cTn id="25" dur="500"/>
                                        <p:tgtEl>
                                          <p:spTgt spid="47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utoUpdateAnimBg="0"/>
      <p:bldP spid="47110" grpId="0" animBg="1"/>
      <p:bldP spid="47112"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190500" y="6184900"/>
            <a:ext cx="6057900" cy="3594100"/>
            <a:chOff x="190500" y="6184900"/>
            <a:chExt cx="6057900" cy="3594100"/>
          </a:xfrm>
        </p:grpSpPr>
        <p:pic>
          <p:nvPicPr>
            <p:cNvPr id="47115" name="Picture 9"/>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15900" y="6184900"/>
              <a:ext cx="6032500" cy="3330459"/>
            </a:xfrm>
            <a:prstGeom prst="rect">
              <a:avLst/>
            </a:prstGeom>
            <a:noFill/>
            <a:ln>
              <a:noFill/>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7116" name="Rectangle 10"/>
            <p:cNvSpPr>
              <a:spLocks/>
            </p:cNvSpPr>
            <p:nvPr/>
          </p:nvSpPr>
          <p:spPr bwMode="auto">
            <a:xfrm>
              <a:off x="190500" y="9497888"/>
              <a:ext cx="1587500" cy="281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l"/>
              <a:r>
                <a:rPr lang="en-US" sz="1100">
                  <a:solidFill>
                    <a:schemeClr val="tx1"/>
                  </a:solidFill>
                  <a:ea typeface="ＭＳ Ｐゴシック" charset="0"/>
                  <a:cs typeface="ＭＳ Ｐゴシック" charset="0"/>
                </a:rPr>
                <a:t>by </a:t>
              </a:r>
              <a:r>
                <a:rPr lang="en-US" sz="1100" b="1" u="sng">
                  <a:solidFill>
                    <a:schemeClr val="tx1"/>
                  </a:solidFill>
                  <a:ea typeface="ＭＳ Ｐゴシック" charset="0"/>
                  <a:cs typeface="ＭＳ Ｐゴシック" charset="0"/>
                </a:rPr>
                <a:t>magnetbox@flickr</a:t>
              </a:r>
            </a:p>
          </p:txBody>
        </p:sp>
      </p:grpSp>
      <p:grpSp>
        <p:nvGrpSpPr>
          <p:cNvPr id="3" name="Group 2"/>
          <p:cNvGrpSpPr>
            <a:grpSpLocks/>
          </p:cNvGrpSpPr>
          <p:nvPr/>
        </p:nvGrpSpPr>
        <p:grpSpPr bwMode="auto">
          <a:xfrm>
            <a:off x="9245600" y="4254500"/>
            <a:ext cx="3327400" cy="4924425"/>
            <a:chOff x="9245600" y="4254500"/>
            <a:chExt cx="3327400" cy="4924425"/>
          </a:xfrm>
        </p:grpSpPr>
        <p:pic>
          <p:nvPicPr>
            <p:cNvPr id="47113" name="Picture 1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9245600" y="4254500"/>
              <a:ext cx="3327400" cy="4673599"/>
            </a:xfrm>
            <a:prstGeom prst="rect">
              <a:avLst/>
            </a:prstGeom>
            <a:noFill/>
            <a:ln>
              <a:noFill/>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7114" name="Rectangle 13"/>
            <p:cNvSpPr>
              <a:spLocks/>
            </p:cNvSpPr>
            <p:nvPr/>
          </p:nvSpPr>
          <p:spPr bwMode="auto">
            <a:xfrm>
              <a:off x="9245600" y="9009062"/>
              <a:ext cx="1679575"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100">
                  <a:ea typeface="ＭＳ Ｐゴシック" charset="0"/>
                  <a:cs typeface="ＭＳ Ｐゴシック" charset="0"/>
                </a:rPr>
                <a:t>by </a:t>
              </a:r>
              <a:r>
                <a:rPr lang="en-US" sz="1100" b="1" u="sng">
                  <a:ea typeface="ＭＳ Ｐゴシック" charset="0"/>
                  <a:cs typeface="ＭＳ Ｐゴシック" charset="0"/>
                </a:rPr>
                <a:t>Jeff Belmonte@flickr</a:t>
              </a:r>
            </a:p>
          </p:txBody>
        </p:sp>
      </p:grpSp>
      <p:sp>
        <p:nvSpPr>
          <p:cNvPr id="49154" name="Rectangle 2"/>
          <p:cNvSpPr>
            <a:spLocks/>
          </p:cNvSpPr>
          <p:nvPr/>
        </p:nvSpPr>
        <p:spPr bwMode="auto">
          <a:xfrm>
            <a:off x="695325" y="2305050"/>
            <a:ext cx="11399838"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6400" dirty="0">
                <a:solidFill>
                  <a:srgbClr val="666666"/>
                </a:solidFill>
                <a:latin typeface="Gill Sans MT" charset="0"/>
                <a:ea typeface="ＭＳ Ｐゴシック" charset="0"/>
                <a:cs typeface="ＭＳ Ｐゴシック" charset="0"/>
                <a:sym typeface="Gill Sans MT" charset="0"/>
              </a:rPr>
              <a:t>Information must transit smoothly</a:t>
            </a:r>
            <a:endParaRPr lang="en-US" dirty="0">
              <a:solidFill>
                <a:srgbClr val="666666"/>
              </a:solidFill>
              <a:latin typeface="Gill Sans MT" charset="0"/>
              <a:ea typeface="ＭＳ Ｐゴシック" charset="0"/>
              <a:cs typeface="ＭＳ Ｐゴシック" charset="0"/>
              <a:sym typeface="Gill Sans MT" charset="0"/>
            </a:endParaRPr>
          </a:p>
          <a:p>
            <a:r>
              <a:rPr lang="en-US" sz="4800" dirty="0" smtClean="0">
                <a:solidFill>
                  <a:srgbClr val="666666"/>
                </a:solidFill>
                <a:latin typeface="Gill Sans MT" charset="0"/>
                <a:ea typeface="ＭＳ Ｐゴシック" charset="0"/>
                <a:cs typeface="ＭＳ Ｐゴシック" charset="0"/>
                <a:sym typeface="Gill Sans MT" charset="0"/>
              </a:rPr>
              <a:t>  openness </a:t>
            </a:r>
            <a:r>
              <a:rPr lang="en-US" sz="4800" dirty="0">
                <a:solidFill>
                  <a:srgbClr val="666666"/>
                </a:solidFill>
                <a:latin typeface="Gill Sans MT" charset="0"/>
                <a:ea typeface="ＭＳ Ｐゴシック" charset="0"/>
                <a:cs typeface="ＭＳ Ｐゴシック" charset="0"/>
                <a:sym typeface="Gill Sans MT" charset="0"/>
              </a:rPr>
              <a:t>and transparency</a:t>
            </a:r>
          </a:p>
        </p:txBody>
      </p:sp>
      <p:sp>
        <p:nvSpPr>
          <p:cNvPr id="49156" name="Rectangle 4"/>
          <p:cNvSpPr>
            <a:spLocks/>
          </p:cNvSpPr>
          <p:nvPr/>
        </p:nvSpPr>
        <p:spPr bwMode="auto">
          <a:xfrm>
            <a:off x="635000" y="2319338"/>
            <a:ext cx="11901488" cy="172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6400" dirty="0">
                <a:solidFill>
                  <a:schemeClr val="tx1"/>
                </a:solidFill>
                <a:latin typeface="Gill Sans MT" charset="0"/>
                <a:ea typeface="ＭＳ Ｐゴシック" charset="0"/>
                <a:cs typeface="ＭＳ Ｐゴシック" charset="0"/>
                <a:sym typeface="Gill Sans MT" charset="0"/>
              </a:rPr>
              <a:t>Information must transit </a:t>
            </a:r>
            <a:r>
              <a:rPr lang="en-US" sz="6400" b="1" dirty="0">
                <a:solidFill>
                  <a:srgbClr val="FF6666"/>
                </a:solidFill>
                <a:latin typeface="Gill Sans MT" charset="0"/>
                <a:ea typeface="ＭＳ Ｐゴシック" charset="0"/>
                <a:cs typeface="ＭＳ Ｐゴシック" charset="0"/>
                <a:sym typeface="Gill Sans MT" charset="0"/>
              </a:rPr>
              <a:t>smoothly</a:t>
            </a:r>
            <a:endParaRPr lang="en-US" b="1" dirty="0">
              <a:solidFill>
                <a:srgbClr val="FF6666"/>
              </a:solidFill>
              <a:latin typeface="Gill Sans MT" charset="0"/>
              <a:ea typeface="ＭＳ Ｐゴシック" charset="0"/>
              <a:cs typeface="ＭＳ Ｐゴシック" charset="0"/>
              <a:sym typeface="Gill Sans MT" charset="0"/>
            </a:endParaRPr>
          </a:p>
          <a:p>
            <a:r>
              <a:rPr lang="en-US" sz="4800" dirty="0">
                <a:solidFill>
                  <a:schemeClr val="tx1"/>
                </a:solidFill>
                <a:latin typeface="Gill Sans MT" charset="0"/>
                <a:ea typeface="ＭＳ Ｐゴシック" charset="0"/>
                <a:cs typeface="ＭＳ Ｐゴシック" charset="0"/>
                <a:sym typeface="Gill Sans MT" charset="0"/>
              </a:rPr>
              <a:t>openness and </a:t>
            </a:r>
            <a:r>
              <a:rPr lang="en-US" sz="4800" dirty="0" smtClean="0">
                <a:solidFill>
                  <a:schemeClr val="tx1"/>
                </a:solidFill>
                <a:latin typeface="Gill Sans MT" charset="0"/>
                <a:ea typeface="ＭＳ Ｐゴシック" charset="0"/>
                <a:cs typeface="ＭＳ Ｐゴシック" charset="0"/>
                <a:sym typeface="Gill Sans MT" charset="0"/>
              </a:rPr>
              <a:t>transparency</a:t>
            </a:r>
            <a:endParaRPr lang="en-US" sz="4800" dirty="0">
              <a:solidFill>
                <a:schemeClr val="tx1"/>
              </a:solidFill>
              <a:latin typeface="Gill Sans MT" charset="0"/>
              <a:ea typeface="ＭＳ Ｐゴシック" charset="0"/>
              <a:cs typeface="ＭＳ Ｐゴシック" charset="0"/>
              <a:sym typeface="Gill Sans MT" charset="0"/>
            </a:endParaRPr>
          </a:p>
        </p:txBody>
      </p:sp>
      <p:sp>
        <p:nvSpPr>
          <p:cNvPr id="49153" name="Rectangle 1"/>
          <p:cNvSpPr>
            <a:spLocks/>
          </p:cNvSpPr>
          <p:nvPr/>
        </p:nvSpPr>
        <p:spPr bwMode="auto">
          <a:xfrm>
            <a:off x="2486539" y="4389675"/>
            <a:ext cx="8019022" cy="1723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6400" dirty="0">
                <a:solidFill>
                  <a:srgbClr val="666666"/>
                </a:solidFill>
                <a:latin typeface="Gill Sans MT" charset="0"/>
                <a:ea typeface="ＭＳ Ｐゴシック" charset="0"/>
                <a:cs typeface="ＭＳ Ｐゴシック" charset="0"/>
                <a:sym typeface="Gill Sans MT" charset="0"/>
              </a:rPr>
              <a:t>Transit </a:t>
            </a:r>
            <a:r>
              <a:rPr lang="ja-JP" altLang="en-US" sz="6400" dirty="0">
                <a:solidFill>
                  <a:srgbClr val="666666"/>
                </a:solidFill>
                <a:latin typeface="Arial" charset="0"/>
                <a:ea typeface="ＭＳ Ｐゴシック" charset="0"/>
                <a:cs typeface="ＭＳ Ｐゴシック" charset="0"/>
                <a:sym typeface="Gill Sans MT" charset="0"/>
              </a:rPr>
              <a:t>‘</a:t>
            </a:r>
            <a:r>
              <a:rPr lang="en-US" altLang="ja-JP" sz="6400" dirty="0">
                <a:solidFill>
                  <a:srgbClr val="666666"/>
                </a:solidFill>
                <a:latin typeface="Gill Sans MT" charset="0"/>
                <a:cs typeface="Gill Sans MT" charset="0"/>
                <a:sym typeface="Gill Sans MT" charset="0"/>
              </a:rPr>
              <a:t>distance</a:t>
            </a:r>
            <a:r>
              <a:rPr lang="ja-JP" altLang="en-US" sz="6400" dirty="0">
                <a:solidFill>
                  <a:srgbClr val="666666"/>
                </a:solidFill>
                <a:latin typeface="Arial" charset="0"/>
                <a:ea typeface="ＭＳ Ｐゴシック" charset="0"/>
                <a:cs typeface="ＭＳ Ｐゴシック" charset="0"/>
                <a:sym typeface="Gill Sans MT" charset="0"/>
              </a:rPr>
              <a:t>’</a:t>
            </a:r>
            <a:r>
              <a:rPr lang="en-US" altLang="ja-JP" sz="6400" dirty="0">
                <a:solidFill>
                  <a:srgbClr val="666666"/>
                </a:solidFill>
                <a:latin typeface="Gill Sans MT" charset="0"/>
                <a:cs typeface="Gill Sans MT" charset="0"/>
                <a:sym typeface="Gill Sans MT" charset="0"/>
              </a:rPr>
              <a:t> short</a:t>
            </a:r>
          </a:p>
          <a:p>
            <a:r>
              <a:rPr lang="en-US" sz="4800" dirty="0" smtClean="0">
                <a:solidFill>
                  <a:srgbClr val="666666"/>
                </a:solidFill>
                <a:latin typeface="Gill Sans MT" charset="0"/>
                <a:cs typeface="Gill Sans MT" charset="0"/>
                <a:sym typeface="Gill Sans MT" charset="0"/>
              </a:rPr>
              <a:t>  optimal connections</a:t>
            </a:r>
            <a:endParaRPr lang="en-US" sz="4800" dirty="0">
              <a:solidFill>
                <a:srgbClr val="666666"/>
              </a:solidFill>
              <a:latin typeface="Gill Sans MT" charset="0"/>
              <a:cs typeface="Gill Sans MT" charset="0"/>
              <a:sym typeface="Gill Sans MT" charset="0"/>
            </a:endParaRPr>
          </a:p>
        </p:txBody>
      </p:sp>
      <p:sp>
        <p:nvSpPr>
          <p:cNvPr id="49157" name="Rectangle 5"/>
          <p:cNvSpPr>
            <a:spLocks/>
          </p:cNvSpPr>
          <p:nvPr/>
        </p:nvSpPr>
        <p:spPr bwMode="auto">
          <a:xfrm>
            <a:off x="2509837" y="4389438"/>
            <a:ext cx="8259763" cy="172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6400" dirty="0">
                <a:solidFill>
                  <a:schemeClr val="tx1"/>
                </a:solidFill>
                <a:latin typeface="Gill Sans MT" charset="0"/>
                <a:ea typeface="ＭＳ Ｐゴシック" charset="0"/>
                <a:cs typeface="ＭＳ Ｐゴシック" charset="0"/>
                <a:sym typeface="Gill Sans MT" charset="0"/>
              </a:rPr>
              <a:t>Transit </a:t>
            </a:r>
            <a:r>
              <a:rPr lang="ja-JP" altLang="en-US" sz="6400" dirty="0">
                <a:solidFill>
                  <a:schemeClr val="tx1"/>
                </a:solidFill>
                <a:latin typeface="Arial" charset="0"/>
                <a:ea typeface="ＭＳ Ｐゴシック" charset="0"/>
                <a:cs typeface="ＭＳ Ｐゴシック" charset="0"/>
                <a:sym typeface="Gill Sans MT" charset="0"/>
              </a:rPr>
              <a:t>‘</a:t>
            </a:r>
            <a:r>
              <a:rPr lang="en-US" altLang="ja-JP" sz="6400" dirty="0">
                <a:solidFill>
                  <a:schemeClr val="tx1"/>
                </a:solidFill>
                <a:latin typeface="Gill Sans MT" charset="0"/>
                <a:cs typeface="Gill Sans MT" charset="0"/>
                <a:sym typeface="Gill Sans MT" charset="0"/>
              </a:rPr>
              <a:t>distance</a:t>
            </a:r>
            <a:r>
              <a:rPr lang="ja-JP" altLang="en-US" sz="6400" dirty="0">
                <a:solidFill>
                  <a:schemeClr val="tx1"/>
                </a:solidFill>
                <a:latin typeface="Arial" charset="0"/>
                <a:ea typeface="ＭＳ Ｐゴシック" charset="0"/>
                <a:cs typeface="ＭＳ Ｐゴシック" charset="0"/>
                <a:sym typeface="Gill Sans MT" charset="0"/>
              </a:rPr>
              <a:t>’</a:t>
            </a:r>
            <a:r>
              <a:rPr lang="en-US" altLang="ja-JP" sz="6400" dirty="0">
                <a:solidFill>
                  <a:schemeClr val="tx1"/>
                </a:solidFill>
                <a:latin typeface="Gill Sans MT" charset="0"/>
                <a:cs typeface="Gill Sans MT" charset="0"/>
                <a:sym typeface="Gill Sans MT" charset="0"/>
              </a:rPr>
              <a:t> </a:t>
            </a:r>
            <a:r>
              <a:rPr lang="en-US" altLang="ja-JP" sz="6400" b="1" dirty="0">
                <a:solidFill>
                  <a:srgbClr val="FF6666"/>
                </a:solidFill>
                <a:latin typeface="Gill Sans MT" charset="0"/>
                <a:cs typeface="Gill Sans MT" charset="0"/>
                <a:sym typeface="Gill Sans MT" charset="0"/>
              </a:rPr>
              <a:t>short</a:t>
            </a:r>
          </a:p>
          <a:p>
            <a:r>
              <a:rPr lang="en-US" sz="4800" dirty="0">
                <a:solidFill>
                  <a:schemeClr val="tx1"/>
                </a:solidFill>
                <a:latin typeface="Gill Sans MT" charset="0"/>
                <a:cs typeface="Gill Sans MT" charset="0"/>
                <a:sym typeface="Gill Sans MT" charset="0"/>
              </a:rPr>
              <a:t>o</a:t>
            </a:r>
            <a:r>
              <a:rPr lang="en-US" sz="4800" dirty="0" smtClean="0">
                <a:solidFill>
                  <a:schemeClr val="tx1"/>
                </a:solidFill>
                <a:latin typeface="Gill Sans MT" charset="0"/>
                <a:cs typeface="Gill Sans MT" charset="0"/>
                <a:sym typeface="Gill Sans MT" charset="0"/>
              </a:rPr>
              <a:t>ptimal connections</a:t>
            </a:r>
            <a:endParaRPr lang="en-US" sz="4800" dirty="0">
              <a:solidFill>
                <a:schemeClr val="tx1"/>
              </a:solidFill>
              <a:latin typeface="Gill Sans MT" charset="0"/>
              <a:cs typeface="Gill Sans MT" charset="0"/>
              <a:sym typeface="Gill Sans MT" charset="0"/>
            </a:endParaRPr>
          </a:p>
        </p:txBody>
      </p:sp>
      <p:sp>
        <p:nvSpPr>
          <p:cNvPr id="47109" name="Rectangle 3"/>
          <p:cNvSpPr>
            <a:spLocks/>
          </p:cNvSpPr>
          <p:nvPr/>
        </p:nvSpPr>
        <p:spPr bwMode="auto">
          <a:xfrm>
            <a:off x="2328863" y="912813"/>
            <a:ext cx="8334375"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7200" b="1">
                <a:solidFill>
                  <a:srgbClr val="FF6666"/>
                </a:solidFill>
                <a:latin typeface="Gill Sans MT" charset="0"/>
                <a:ea typeface="ＭＳ Ｐゴシック" charset="0"/>
                <a:cs typeface="ＭＳ Ｐゴシック" charset="0"/>
                <a:sym typeface="Gill Sans MT" charset="0"/>
              </a:rPr>
              <a:t>To</a:t>
            </a:r>
            <a:r>
              <a:rPr lang="en-US" sz="7200">
                <a:solidFill>
                  <a:srgbClr val="FF6666"/>
                </a:solidFill>
                <a:latin typeface="Gill Sans MT" charset="0"/>
                <a:ea typeface="ＭＳ Ｐゴシック" charset="0"/>
                <a:cs typeface="ＭＳ Ｐゴシック" charset="0"/>
                <a:sym typeface="Gill Sans MT" charset="0"/>
              </a:rPr>
              <a:t> </a:t>
            </a:r>
            <a:r>
              <a:rPr lang="en-US" sz="7200" b="1">
                <a:solidFill>
                  <a:srgbClr val="FF6666"/>
                </a:solidFill>
                <a:latin typeface="Gill Sans MT" charset="0"/>
                <a:ea typeface="ＭＳ Ｐゴシック" charset="0"/>
                <a:cs typeface="ＭＳ Ｐゴシック" charset="0"/>
                <a:sym typeface="Gill Sans MT" charset="0"/>
              </a:rPr>
              <a:t>create</a:t>
            </a:r>
            <a:r>
              <a:rPr lang="en-US" sz="7200">
                <a:solidFill>
                  <a:schemeClr val="tx1"/>
                </a:solidFill>
                <a:latin typeface="Gill Sans MT" charset="0"/>
                <a:ea typeface="ＭＳ Ｐゴシック" charset="0"/>
                <a:cs typeface="ＭＳ Ｐゴシック" charset="0"/>
                <a:sym typeface="Gill Sans MT" charset="0"/>
              </a:rPr>
              <a:t> knowledge</a:t>
            </a:r>
          </a:p>
        </p:txBody>
      </p:sp>
      <p:sp>
        <p:nvSpPr>
          <p:cNvPr id="49158" name="Rectangle 6"/>
          <p:cNvSpPr>
            <a:spLocks/>
          </p:cNvSpPr>
          <p:nvPr/>
        </p:nvSpPr>
        <p:spPr bwMode="auto">
          <a:xfrm>
            <a:off x="190500" y="6242050"/>
            <a:ext cx="12407900" cy="223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7200">
                <a:solidFill>
                  <a:srgbClr val="FF6666"/>
                </a:solidFill>
                <a:latin typeface="Gill Sans MT" charset="0"/>
                <a:ea typeface="ＭＳ Ｐゴシック" charset="0"/>
                <a:cs typeface="ＭＳ Ｐゴシック" charset="0"/>
                <a:sym typeface="Gill Sans MT" charset="0"/>
              </a:rPr>
              <a:t>Social </a:t>
            </a:r>
            <a:r>
              <a:rPr lang="en-US" sz="7200" b="1">
                <a:solidFill>
                  <a:srgbClr val="FF6666"/>
                </a:solidFill>
                <a:latin typeface="Gill Sans MT" charset="0"/>
                <a:ea typeface="ＭＳ Ｐゴシック" charset="0"/>
                <a:cs typeface="ＭＳ Ｐゴシック" charset="0"/>
                <a:sym typeface="Gill Sans MT" charset="0"/>
              </a:rPr>
              <a:t>networks</a:t>
            </a:r>
            <a:r>
              <a:rPr lang="en-US" sz="7200">
                <a:solidFill>
                  <a:schemeClr val="tx1"/>
                </a:solidFill>
                <a:latin typeface="Gill Sans MT" charset="0"/>
                <a:ea typeface="ＭＳ Ｐゴシック" charset="0"/>
                <a:cs typeface="ＭＳ Ｐゴシック" charset="0"/>
                <a:sym typeface="Gill Sans MT" charset="0"/>
              </a:rPr>
              <a:t> determine transit </a:t>
            </a:r>
            <a:r>
              <a:rPr lang="ja-JP" altLang="en-US" sz="7200">
                <a:solidFill>
                  <a:schemeClr val="tx1"/>
                </a:solidFill>
                <a:latin typeface="Arial" charset="0"/>
                <a:ea typeface="ＭＳ Ｐゴシック" charset="0"/>
                <a:cs typeface="ＭＳ Ｐゴシック" charset="0"/>
                <a:sym typeface="Gill Sans MT" charset="0"/>
              </a:rPr>
              <a:t>‘</a:t>
            </a:r>
            <a:r>
              <a:rPr lang="en-US" altLang="ja-JP" sz="7200">
                <a:solidFill>
                  <a:schemeClr val="tx1"/>
                </a:solidFill>
                <a:latin typeface="Gill Sans MT" charset="0"/>
                <a:cs typeface="Gill Sans MT" charset="0"/>
                <a:sym typeface="Gill Sans MT" charset="0"/>
              </a:rPr>
              <a:t>friction</a:t>
            </a:r>
            <a:r>
              <a:rPr lang="ja-JP" altLang="en-US" sz="7200">
                <a:solidFill>
                  <a:schemeClr val="tx1"/>
                </a:solidFill>
                <a:latin typeface="Arial" charset="0"/>
                <a:ea typeface="ＭＳ Ｐゴシック" charset="0"/>
                <a:cs typeface="ＭＳ Ｐゴシック" charset="0"/>
                <a:sym typeface="Gill Sans MT" charset="0"/>
              </a:rPr>
              <a:t>’</a:t>
            </a:r>
            <a:r>
              <a:rPr lang="en-US" altLang="ja-JP" sz="7200">
                <a:solidFill>
                  <a:schemeClr val="tx1"/>
                </a:solidFill>
                <a:latin typeface="Gill Sans MT" charset="0"/>
                <a:cs typeface="Gill Sans MT" charset="0"/>
                <a:sym typeface="Gill Sans MT" charset="0"/>
              </a:rPr>
              <a:t> and distance</a:t>
            </a:r>
            <a:endParaRPr lang="en-US" sz="7200">
              <a:solidFill>
                <a:schemeClr val="tx1"/>
              </a:solidFill>
              <a:latin typeface="Gill Sans MT" charset="0"/>
              <a:cs typeface="Gill Sans MT" charset="0"/>
              <a:sym typeface="Gill Sans MT" charset="0"/>
            </a:endParaRPr>
          </a:p>
        </p:txBody>
      </p:sp>
    </p:spTree>
    <p:custDataLst>
      <p:tags r:id="rId1"/>
    </p:custData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9156"/>
                                        </p:tgtEl>
                                        <p:attrNameLst>
                                          <p:attrName>style.visibility</p:attrName>
                                        </p:attrNameLst>
                                      </p:cBhvr>
                                      <p:to>
                                        <p:strVal val="visible"/>
                                      </p:to>
                                    </p:set>
                                    <p:animEffect transition="in" filter="fade">
                                      <p:cBhvr>
                                        <p:cTn id="7" dur="500"/>
                                        <p:tgtEl>
                                          <p:spTgt spid="49156"/>
                                        </p:tgtEl>
                                      </p:cBhvr>
                                    </p:animEffect>
                                  </p:childTnLst>
                                </p:cTn>
                              </p:par>
                              <p:par>
                                <p:cTn id="8" presetID="10" presetClass="entr" presetSubtype="0"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49156"/>
                                        </p:tgtEl>
                                      </p:cBhvr>
                                    </p:animEffect>
                                    <p:set>
                                      <p:cBhvr>
                                        <p:cTn id="15" dur="1" fill="hold">
                                          <p:stCondLst>
                                            <p:cond delay="499"/>
                                          </p:stCondLst>
                                        </p:cTn>
                                        <p:tgtEl>
                                          <p:spTgt spid="49156"/>
                                        </p:tgtEl>
                                        <p:attrNameLst>
                                          <p:attrName>style.visibility</p:attrName>
                                        </p:attrNameLst>
                                      </p:cBhvr>
                                      <p:to>
                                        <p:strVal val="hidden"/>
                                      </p:to>
                                    </p:set>
                                  </p:childTnLst>
                                </p:cTn>
                              </p:par>
                              <p:par>
                                <p:cTn id="16" presetID="0" presetClass="path" presetSubtype="0" accel="50000" decel="50000" fill="hold" nodeType="withEffect">
                                  <p:stCondLst>
                                    <p:cond delay="0"/>
                                  </p:stCondLst>
                                  <p:childTnLst>
                                    <p:animMotion origin="layout" path="M 4.95908E-7 -1.42439E-6 L 0.07133 -0.56373 " pathEditMode="relative" rAng="0" ptsTypes="AA">
                                      <p:cBhvr>
                                        <p:cTn id="17" dur="2000" fill="hold"/>
                                        <p:tgtEl>
                                          <p:spTgt spid="3"/>
                                        </p:tgtEl>
                                        <p:attrNameLst>
                                          <p:attrName>ppt_x</p:attrName>
                                          <p:attrName>ppt_y</p:attrName>
                                        </p:attrNameLst>
                                      </p:cBhvr>
                                      <p:rCtr x="3567" y="-28195"/>
                                    </p:animMotion>
                                  </p:childTnLst>
                                </p:cTn>
                              </p:par>
                              <p:par>
                                <p:cTn id="18" presetID="6" presetClass="emph" presetSubtype="0" fill="hold" nodeType="withEffect">
                                  <p:stCondLst>
                                    <p:cond delay="0"/>
                                  </p:stCondLst>
                                  <p:childTnLst>
                                    <p:animScale>
                                      <p:cBhvr>
                                        <p:cTn id="19" dur="2000" fill="hold"/>
                                        <p:tgtEl>
                                          <p:spTgt spid="3"/>
                                        </p:tgtEl>
                                      </p:cBhvr>
                                      <p:by x="50000" y="50000"/>
                                    </p:animScale>
                                  </p:childTnLst>
                                </p:cTn>
                              </p:par>
                              <p:par>
                                <p:cTn id="20" presetID="10" presetClass="entr" presetSubtype="0" fill="hold" grpId="0" nodeType="withEffect">
                                  <p:stCondLst>
                                    <p:cond delay="0"/>
                                  </p:stCondLst>
                                  <p:childTnLst>
                                    <p:set>
                                      <p:cBhvr>
                                        <p:cTn id="21" dur="1" fill="hold">
                                          <p:stCondLst>
                                            <p:cond delay="0"/>
                                          </p:stCondLst>
                                        </p:cTn>
                                        <p:tgtEl>
                                          <p:spTgt spid="49154"/>
                                        </p:tgtEl>
                                        <p:attrNameLst>
                                          <p:attrName>style.visibility</p:attrName>
                                        </p:attrNameLst>
                                      </p:cBhvr>
                                      <p:to>
                                        <p:strVal val="visible"/>
                                      </p:to>
                                    </p:set>
                                    <p:animEffect transition="in" filter="fade">
                                      <p:cBhvr>
                                        <p:cTn id="22" dur="1000"/>
                                        <p:tgtEl>
                                          <p:spTgt spid="49154"/>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49157"/>
                                        </p:tgtEl>
                                        <p:attrNameLst>
                                          <p:attrName>style.visibility</p:attrName>
                                        </p:attrNameLst>
                                      </p:cBhvr>
                                      <p:to>
                                        <p:strVal val="visible"/>
                                      </p:to>
                                    </p:set>
                                    <p:animEffect transition="in" filter="fade">
                                      <p:cBhvr>
                                        <p:cTn id="25" dur="1000"/>
                                        <p:tgtEl>
                                          <p:spTgt spid="49157"/>
                                        </p:tgtEl>
                                      </p:cBhvr>
                                    </p:animEffect>
                                  </p:childTnLst>
                                </p:cTn>
                              </p:par>
                              <p:par>
                                <p:cTn id="26" presetID="10" presetClass="entr" presetSubtype="0" fill="hold" nodeType="withEffect">
                                  <p:stCondLst>
                                    <p:cond delay="10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xit" presetSubtype="0" fill="hold" grpId="1" nodeType="clickEffect">
                                  <p:stCondLst>
                                    <p:cond delay="0"/>
                                  </p:stCondLst>
                                  <p:childTnLst>
                                    <p:animEffect transition="out" filter="fade">
                                      <p:cBhvr>
                                        <p:cTn id="32" dur="500"/>
                                        <p:tgtEl>
                                          <p:spTgt spid="49157"/>
                                        </p:tgtEl>
                                      </p:cBhvr>
                                    </p:animEffect>
                                    <p:set>
                                      <p:cBhvr>
                                        <p:cTn id="33" dur="1" fill="hold">
                                          <p:stCondLst>
                                            <p:cond delay="499"/>
                                          </p:stCondLst>
                                        </p:cTn>
                                        <p:tgtEl>
                                          <p:spTgt spid="49157"/>
                                        </p:tgtEl>
                                        <p:attrNameLst>
                                          <p:attrName>style.visibility</p:attrName>
                                        </p:attrNameLst>
                                      </p:cBhvr>
                                      <p:to>
                                        <p:strVal val="hidden"/>
                                      </p:to>
                                    </p:set>
                                  </p:childTnLst>
                                </p:cTn>
                              </p:par>
                              <p:par>
                                <p:cTn id="34" presetID="0" presetClass="path" presetSubtype="0" accel="50000" decel="50000" fill="hold" nodeType="withEffect">
                                  <p:stCondLst>
                                    <p:cond delay="0"/>
                                  </p:stCondLst>
                                  <p:childTnLst>
                                    <p:animMotion origin="layout" path="M 2.16196E-7 -2.5932E-6 L -0.15195 -0.72472 " pathEditMode="relative" rAng="0" ptsTypes="AA">
                                      <p:cBhvr>
                                        <p:cTn id="35" dur="2000" fill="hold"/>
                                        <p:tgtEl>
                                          <p:spTgt spid="4"/>
                                        </p:tgtEl>
                                        <p:attrNameLst>
                                          <p:attrName>ppt_x</p:attrName>
                                          <p:attrName>ppt_y</p:attrName>
                                        </p:attrNameLst>
                                      </p:cBhvr>
                                      <p:rCtr x="-7597" y="-36236"/>
                                    </p:animMotion>
                                  </p:childTnLst>
                                </p:cTn>
                              </p:par>
                              <p:par>
                                <p:cTn id="36" presetID="6" presetClass="emph" presetSubtype="0" fill="hold" nodeType="withEffect">
                                  <p:stCondLst>
                                    <p:cond delay="0"/>
                                  </p:stCondLst>
                                  <p:childTnLst>
                                    <p:animScale>
                                      <p:cBhvr>
                                        <p:cTn id="37" dur="2000" fill="hold"/>
                                        <p:tgtEl>
                                          <p:spTgt spid="4"/>
                                        </p:tgtEl>
                                      </p:cBhvr>
                                      <p:by x="50000" y="50000"/>
                                    </p:animScale>
                                  </p:childTnLst>
                                </p:cTn>
                              </p:par>
                              <p:par>
                                <p:cTn id="38" presetID="10" presetClass="entr" presetSubtype="0" fill="hold" grpId="0" nodeType="withEffect">
                                  <p:stCondLst>
                                    <p:cond delay="0"/>
                                  </p:stCondLst>
                                  <p:childTnLst>
                                    <p:set>
                                      <p:cBhvr>
                                        <p:cTn id="39" dur="1" fill="hold">
                                          <p:stCondLst>
                                            <p:cond delay="0"/>
                                          </p:stCondLst>
                                        </p:cTn>
                                        <p:tgtEl>
                                          <p:spTgt spid="49153"/>
                                        </p:tgtEl>
                                        <p:attrNameLst>
                                          <p:attrName>style.visibility</p:attrName>
                                        </p:attrNameLst>
                                      </p:cBhvr>
                                      <p:to>
                                        <p:strVal val="visible"/>
                                      </p:to>
                                    </p:set>
                                    <p:animEffect transition="in" filter="fade">
                                      <p:cBhvr>
                                        <p:cTn id="40" dur="1000"/>
                                        <p:tgtEl>
                                          <p:spTgt spid="49153"/>
                                        </p:tgtEl>
                                      </p:cBhvr>
                                    </p:animEffect>
                                  </p:childTnLst>
                                </p:cTn>
                              </p:par>
                            </p:childTnLst>
                          </p:cTn>
                        </p:par>
                        <p:par>
                          <p:cTn id="41" fill="hold" nodeType="afterGroup">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49158"/>
                                        </p:tgtEl>
                                        <p:attrNameLst>
                                          <p:attrName>style.visibility</p:attrName>
                                        </p:attrNameLst>
                                      </p:cBhvr>
                                      <p:to>
                                        <p:strVal val="visible"/>
                                      </p:to>
                                    </p:set>
                                    <p:animEffect transition="in" filter="fade">
                                      <p:cBhvr>
                                        <p:cTn id="44" dur="500"/>
                                        <p:tgtEl>
                                          <p:spTgt spid="49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autoUpdateAnimBg="0"/>
      <p:bldP spid="49156" grpId="0" autoUpdateAnimBg="0"/>
      <p:bldP spid="49156" grpId="1" autoUpdateAnimBg="0"/>
      <p:bldP spid="49153" grpId="0" autoUpdateAnimBg="0"/>
      <p:bldP spid="49157" grpId="0" autoUpdateAnimBg="0"/>
      <p:bldP spid="49157" grpId="1" autoUpdateAnimBg="0"/>
      <p:bldP spid="4915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371725" y="2590800"/>
            <a:ext cx="8245475" cy="6007100"/>
          </a:xfrm>
          <a:prstGeom prst="rect">
            <a:avLst/>
          </a:prstGeom>
          <a:noFill/>
          <a:ln>
            <a:noFill/>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9154" name="Rectangle 2"/>
          <p:cNvSpPr>
            <a:spLocks/>
          </p:cNvSpPr>
          <p:nvPr/>
        </p:nvSpPr>
        <p:spPr bwMode="auto">
          <a:xfrm>
            <a:off x="3744913" y="882650"/>
            <a:ext cx="5502275"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7200">
                <a:solidFill>
                  <a:schemeClr val="tx1"/>
                </a:solidFill>
                <a:latin typeface="Gill Sans MT" charset="0"/>
                <a:ea typeface="ＭＳ Ｐゴシック" charset="0"/>
                <a:cs typeface="ＭＳ Ｐゴシック" charset="0"/>
                <a:sym typeface="Gill Sans MT" charset="0"/>
              </a:rPr>
              <a:t>Understanding</a:t>
            </a:r>
          </a:p>
        </p:txBody>
      </p:sp>
      <p:sp>
        <p:nvSpPr>
          <p:cNvPr id="49155" name="Rectangle 2"/>
          <p:cNvSpPr>
            <a:spLocks noChangeArrowheads="1"/>
          </p:cNvSpPr>
          <p:nvPr/>
        </p:nvSpPr>
        <p:spPr bwMode="auto">
          <a:xfrm>
            <a:off x="2065338" y="8610600"/>
            <a:ext cx="145256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400">
                <a:latin typeface="Gill Sans MT" charset="0"/>
                <a:cs typeface="Gill Sans MT" charset="0"/>
              </a:rPr>
              <a:t>by quapan@flickr</a:t>
            </a:r>
          </a:p>
        </p:txBody>
      </p:sp>
    </p:spTree>
  </p:cSld>
  <p:clrMapOvr>
    <a:masterClrMapping/>
  </p:clrMapOvr>
  <p:transition spd="med">
    <p:push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606800" y="4800600"/>
            <a:ext cx="5956300" cy="4170363"/>
          </a:xfrm>
          <a:prstGeom prst="rect">
            <a:avLst/>
          </a:prstGeom>
          <a:noFill/>
          <a:ln>
            <a:noFill/>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53259" name="Picture 11"/>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327400" y="4495800"/>
            <a:ext cx="6350000" cy="4940300"/>
          </a:xfrm>
          <a:prstGeom prst="rect">
            <a:avLst/>
          </a:prstGeom>
          <a:noFill/>
          <a:ln>
            <a:noFill/>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1203" name="Rectangle 1"/>
          <p:cNvSpPr>
            <a:spLocks/>
          </p:cNvSpPr>
          <p:nvPr/>
        </p:nvSpPr>
        <p:spPr bwMode="auto">
          <a:xfrm>
            <a:off x="3884613" y="882650"/>
            <a:ext cx="5222875"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7200">
                <a:solidFill>
                  <a:schemeClr val="tx1"/>
                </a:solidFill>
                <a:latin typeface="Gill Sans MT" charset="0"/>
                <a:ea typeface="ＭＳ Ｐゴシック" charset="0"/>
                <a:cs typeface="ＭＳ Ｐゴシック" charset="0"/>
                <a:sym typeface="Gill Sans MT" charset="0"/>
              </a:rPr>
              <a:t>Key Numbers</a:t>
            </a:r>
          </a:p>
        </p:txBody>
      </p:sp>
      <p:grpSp>
        <p:nvGrpSpPr>
          <p:cNvPr id="53255" name="Group 7"/>
          <p:cNvGrpSpPr>
            <a:grpSpLocks/>
          </p:cNvGrpSpPr>
          <p:nvPr/>
        </p:nvGrpSpPr>
        <p:grpSpPr bwMode="auto">
          <a:xfrm>
            <a:off x="4483100" y="2895600"/>
            <a:ext cx="4519613" cy="984250"/>
            <a:chOff x="31" y="18"/>
            <a:chExt cx="2846" cy="620"/>
          </a:xfrm>
        </p:grpSpPr>
        <p:sp>
          <p:nvSpPr>
            <p:cNvPr id="51212" name="Rectangle 6"/>
            <p:cNvSpPr>
              <a:spLocks/>
            </p:cNvSpPr>
            <p:nvPr/>
          </p:nvSpPr>
          <p:spPr bwMode="auto">
            <a:xfrm>
              <a:off x="1776" y="18"/>
              <a:ext cx="1101" cy="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6400">
                  <a:solidFill>
                    <a:schemeClr val="tx1"/>
                  </a:solidFill>
                  <a:latin typeface="Gill Sans MT" charset="0"/>
                  <a:ea typeface="ＭＳ Ｐゴシック" charset="0"/>
                  <a:cs typeface="ＭＳ Ｐゴシック" charset="0"/>
                </a:rPr>
                <a:t>Team</a:t>
              </a:r>
            </a:p>
          </p:txBody>
        </p:sp>
        <p:sp>
          <p:nvSpPr>
            <p:cNvPr id="51213" name="Rectangle 5"/>
            <p:cNvSpPr>
              <a:spLocks/>
            </p:cNvSpPr>
            <p:nvPr/>
          </p:nvSpPr>
          <p:spPr bwMode="auto">
            <a:xfrm>
              <a:off x="31" y="18"/>
              <a:ext cx="942" cy="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6400">
                  <a:solidFill>
                    <a:schemeClr val="tx1"/>
                  </a:solidFill>
                  <a:latin typeface="Gill Sans MT" charset="0"/>
                  <a:ea typeface="ＭＳ Ｐゴシック" charset="0"/>
                  <a:cs typeface="ＭＳ Ｐゴシック" charset="0"/>
                </a:rPr>
                <a:t>9-15</a:t>
              </a:r>
            </a:p>
          </p:txBody>
        </p:sp>
      </p:grpSp>
      <p:grpSp>
        <p:nvGrpSpPr>
          <p:cNvPr id="53252" name="Group 4"/>
          <p:cNvGrpSpPr>
            <a:grpSpLocks/>
          </p:cNvGrpSpPr>
          <p:nvPr/>
        </p:nvGrpSpPr>
        <p:grpSpPr bwMode="auto">
          <a:xfrm>
            <a:off x="4391025" y="2895600"/>
            <a:ext cx="4702175" cy="984250"/>
            <a:chOff x="30" y="18"/>
            <a:chExt cx="2961" cy="620"/>
          </a:xfrm>
        </p:grpSpPr>
        <p:sp>
          <p:nvSpPr>
            <p:cNvPr id="51210" name="Rectangle 2"/>
            <p:cNvSpPr>
              <a:spLocks/>
            </p:cNvSpPr>
            <p:nvPr/>
          </p:nvSpPr>
          <p:spPr bwMode="auto">
            <a:xfrm>
              <a:off x="30" y="18"/>
              <a:ext cx="1201" cy="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6400">
                  <a:solidFill>
                    <a:schemeClr val="tx1"/>
                  </a:solidFill>
                  <a:latin typeface="Gill Sans MT" charset="0"/>
                  <a:ea typeface="ＭＳ Ｐゴシック" charset="0"/>
                  <a:cs typeface="ＭＳ Ｐゴシック" charset="0"/>
                </a:rPr>
                <a:t>30-50</a:t>
              </a:r>
            </a:p>
          </p:txBody>
        </p:sp>
        <p:sp>
          <p:nvSpPr>
            <p:cNvPr id="51211" name="Rectangle 3"/>
            <p:cNvSpPr>
              <a:spLocks/>
            </p:cNvSpPr>
            <p:nvPr/>
          </p:nvSpPr>
          <p:spPr bwMode="auto">
            <a:xfrm>
              <a:off x="1919" y="18"/>
              <a:ext cx="1072" cy="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6400">
                  <a:solidFill>
                    <a:schemeClr val="tx1"/>
                  </a:solidFill>
                  <a:latin typeface="Gill Sans MT" charset="0"/>
                  <a:ea typeface="ＭＳ Ｐゴシック" charset="0"/>
                  <a:cs typeface="ＭＳ Ｐゴシック" charset="0"/>
                </a:rPr>
                <a:t>Tribe</a:t>
              </a:r>
            </a:p>
          </p:txBody>
        </p:sp>
      </p:grpSp>
      <p:grpSp>
        <p:nvGrpSpPr>
          <p:cNvPr id="53258" name="Group 10"/>
          <p:cNvGrpSpPr>
            <a:grpSpLocks/>
          </p:cNvGrpSpPr>
          <p:nvPr/>
        </p:nvGrpSpPr>
        <p:grpSpPr bwMode="auto">
          <a:xfrm>
            <a:off x="4157663" y="2895600"/>
            <a:ext cx="5168900" cy="984250"/>
            <a:chOff x="28" y="46"/>
            <a:chExt cx="3255" cy="564"/>
          </a:xfrm>
        </p:grpSpPr>
        <p:sp>
          <p:nvSpPr>
            <p:cNvPr id="51208" name="Rectangle 8"/>
            <p:cNvSpPr>
              <a:spLocks/>
            </p:cNvSpPr>
            <p:nvPr/>
          </p:nvSpPr>
          <p:spPr bwMode="auto">
            <a:xfrm>
              <a:off x="28" y="46"/>
              <a:ext cx="1718" cy="5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6400">
                  <a:solidFill>
                    <a:schemeClr val="tx1"/>
                  </a:solidFill>
                  <a:latin typeface="Gill Sans MT" charset="0"/>
                  <a:ea typeface="ＭＳ Ｐゴシック" charset="0"/>
                  <a:cs typeface="ＭＳ Ｐゴシック" charset="0"/>
                </a:rPr>
                <a:t>100-150</a:t>
              </a:r>
            </a:p>
          </p:txBody>
        </p:sp>
        <p:sp>
          <p:nvSpPr>
            <p:cNvPr id="51209" name="Rectangle 9"/>
            <p:cNvSpPr>
              <a:spLocks/>
            </p:cNvSpPr>
            <p:nvPr/>
          </p:nvSpPr>
          <p:spPr bwMode="auto">
            <a:xfrm>
              <a:off x="2138" y="46"/>
              <a:ext cx="1145" cy="5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6400">
                  <a:solidFill>
                    <a:schemeClr val="tx1"/>
                  </a:solidFill>
                  <a:latin typeface="Gill Sans MT" charset="0"/>
                  <a:ea typeface="ＭＳ Ｐゴシック" charset="0"/>
                  <a:cs typeface="ＭＳ Ｐゴシック" charset="0"/>
                </a:rPr>
                <a:t>Town</a:t>
              </a:r>
            </a:p>
          </p:txBody>
        </p:sp>
      </p:grpSp>
      <p:pic>
        <p:nvPicPr>
          <p:cNvPr id="53261" name="Picture 13"/>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3986213" y="5029200"/>
            <a:ext cx="5208587" cy="3937000"/>
          </a:xfrm>
          <a:prstGeom prst="rect">
            <a:avLst/>
          </a:prstGeom>
          <a:noFill/>
          <a:ln>
            <a:noFill/>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ustDataLst>
      <p:tags r:id="rId1"/>
    </p:custData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3259"/>
                                        </p:tgtEl>
                                        <p:attrNameLst>
                                          <p:attrName>style.visibility</p:attrName>
                                        </p:attrNameLst>
                                      </p:cBhvr>
                                      <p:to>
                                        <p:strVal val="visible"/>
                                      </p:to>
                                    </p:set>
                                    <p:animEffect transition="in" filter="fade">
                                      <p:cBhvr>
                                        <p:cTn id="7" dur="500"/>
                                        <p:tgtEl>
                                          <p:spTgt spid="53259"/>
                                        </p:tgtEl>
                                      </p:cBhvr>
                                    </p:animEffect>
                                  </p:childTnLst>
                                </p:cTn>
                              </p:par>
                              <p:par>
                                <p:cTn id="8" presetID="10" presetClass="entr" presetSubtype="0" fill="hold" nodeType="withEffect">
                                  <p:stCondLst>
                                    <p:cond delay="0"/>
                                  </p:stCondLst>
                                  <p:childTnLst>
                                    <p:set>
                                      <p:cBhvr>
                                        <p:cTn id="9" dur="1" fill="hold">
                                          <p:stCondLst>
                                            <p:cond delay="0"/>
                                          </p:stCondLst>
                                        </p:cTn>
                                        <p:tgtEl>
                                          <p:spTgt spid="53255"/>
                                        </p:tgtEl>
                                        <p:attrNameLst>
                                          <p:attrName>style.visibility</p:attrName>
                                        </p:attrNameLst>
                                      </p:cBhvr>
                                      <p:to>
                                        <p:strVal val="visible"/>
                                      </p:to>
                                    </p:set>
                                    <p:animEffect transition="in" filter="fade">
                                      <p:cBhvr>
                                        <p:cTn id="10" dur="500"/>
                                        <p:tgtEl>
                                          <p:spTgt spid="5325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accel="50000" decel="50000" fill="hold" nodeType="clickEffect">
                                  <p:stCondLst>
                                    <p:cond delay="0"/>
                                  </p:stCondLst>
                                  <p:childTnLst>
                                    <p:animMotion origin="layout" path="M -2.89811E-6 -1.25366E-6 L -0.38072 -0.03907 " pathEditMode="relative" ptsTypes="AA">
                                      <p:cBhvr>
                                        <p:cTn id="14" dur="2000" fill="hold"/>
                                        <p:tgtEl>
                                          <p:spTgt spid="53255"/>
                                        </p:tgtEl>
                                        <p:attrNameLst>
                                          <p:attrName>ppt_x</p:attrName>
                                          <p:attrName>ppt_y</p:attrName>
                                        </p:attrNameLst>
                                      </p:cBhvr>
                                    </p:animMotion>
                                  </p:childTnLst>
                                </p:cTn>
                              </p:par>
                              <p:par>
                                <p:cTn id="15" presetID="6" presetClass="emph" presetSubtype="0" accel="50000" decel="50000" fill="hold" nodeType="withEffect">
                                  <p:stCondLst>
                                    <p:cond delay="0"/>
                                  </p:stCondLst>
                                  <p:childTnLst>
                                    <p:animScale>
                                      <p:cBhvr>
                                        <p:cTn id="16" dur="2000" fill="hold"/>
                                        <p:tgtEl>
                                          <p:spTgt spid="53255"/>
                                        </p:tgtEl>
                                      </p:cBhvr>
                                      <p:by x="50000" y="50000"/>
                                    </p:animScale>
                                  </p:childTnLst>
                                </p:cTn>
                              </p:par>
                              <p:par>
                                <p:cTn id="17" presetID="0" presetClass="path" presetSubtype="0" accel="50000" decel="50000" fill="hold" nodeType="withEffect">
                                  <p:stCondLst>
                                    <p:cond delay="0"/>
                                  </p:stCondLst>
                                  <p:childTnLst>
                                    <p:animMotion origin="layout" path="M -2.76998E-6 -4.08336E-6 L -0.36901 -0.58613 " pathEditMode="relative" ptsTypes="AA">
                                      <p:cBhvr>
                                        <p:cTn id="18" dur="2000" fill="hold"/>
                                        <p:tgtEl>
                                          <p:spTgt spid="53259"/>
                                        </p:tgtEl>
                                        <p:attrNameLst>
                                          <p:attrName>ppt_x</p:attrName>
                                          <p:attrName>ppt_y</p:attrName>
                                        </p:attrNameLst>
                                      </p:cBhvr>
                                    </p:animMotion>
                                  </p:childTnLst>
                                </p:cTn>
                              </p:par>
                              <p:par>
                                <p:cTn id="19" presetID="6" presetClass="emph" presetSubtype="0" accel="50000" decel="50000" fill="hold" nodeType="withEffect">
                                  <p:stCondLst>
                                    <p:cond delay="0"/>
                                  </p:stCondLst>
                                  <p:childTnLst>
                                    <p:animScale>
                                      <p:cBhvr>
                                        <p:cTn id="20" dur="2000" fill="hold"/>
                                        <p:tgtEl>
                                          <p:spTgt spid="53259"/>
                                        </p:tgtEl>
                                      </p:cBhvr>
                                      <p:by x="50000" y="50000"/>
                                    </p:animScale>
                                  </p:childTnLst>
                                </p:cTn>
                              </p:par>
                              <p:par>
                                <p:cTn id="21" presetID="10" presetClass="entr" presetSubtype="0" fill="hold" nodeType="withEffect">
                                  <p:stCondLst>
                                    <p:cond delay="1000"/>
                                  </p:stCondLst>
                                  <p:childTnLst>
                                    <p:set>
                                      <p:cBhvr>
                                        <p:cTn id="22" dur="1" fill="hold">
                                          <p:stCondLst>
                                            <p:cond delay="0"/>
                                          </p:stCondLst>
                                        </p:cTn>
                                        <p:tgtEl>
                                          <p:spTgt spid="53252"/>
                                        </p:tgtEl>
                                        <p:attrNameLst>
                                          <p:attrName>style.visibility</p:attrName>
                                        </p:attrNameLst>
                                      </p:cBhvr>
                                      <p:to>
                                        <p:strVal val="visible"/>
                                      </p:to>
                                    </p:set>
                                    <p:animEffect transition="in" filter="fade">
                                      <p:cBhvr>
                                        <p:cTn id="23" dur="500"/>
                                        <p:tgtEl>
                                          <p:spTgt spid="53252"/>
                                        </p:tgtEl>
                                      </p:cBhvr>
                                    </p:animEffect>
                                  </p:childTnLst>
                                </p:cTn>
                              </p:par>
                              <p:par>
                                <p:cTn id="24" presetID="10" presetClass="entr" presetSubtype="0" fill="hold" nodeType="withEffect">
                                  <p:stCondLst>
                                    <p:cond delay="1000"/>
                                  </p:stCondLst>
                                  <p:childTnLst>
                                    <p:set>
                                      <p:cBhvr>
                                        <p:cTn id="25" dur="1" fill="hold">
                                          <p:stCondLst>
                                            <p:cond delay="0"/>
                                          </p:stCondLst>
                                        </p:cTn>
                                        <p:tgtEl>
                                          <p:spTgt spid="53260"/>
                                        </p:tgtEl>
                                        <p:attrNameLst>
                                          <p:attrName>style.visibility</p:attrName>
                                        </p:attrNameLst>
                                      </p:cBhvr>
                                      <p:to>
                                        <p:strVal val="visible"/>
                                      </p:to>
                                    </p:set>
                                    <p:animEffect transition="in" filter="fade">
                                      <p:cBhvr>
                                        <p:cTn id="26" dur="500"/>
                                        <p:tgtEl>
                                          <p:spTgt spid="5326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path" presetSubtype="0" accel="50000" decel="50000" fill="hold" nodeType="clickEffect">
                                  <p:stCondLst>
                                    <p:cond delay="0"/>
                                  </p:stCondLst>
                                  <p:childTnLst>
                                    <p:animMotion origin="layout" path="M 1.25E-6 -2.5E-6 L 0.35705 -0.05468 " pathEditMode="relative" rAng="0" ptsTypes="AA">
                                      <p:cBhvr>
                                        <p:cTn id="30" dur="2000" fill="hold"/>
                                        <p:tgtEl>
                                          <p:spTgt spid="53252"/>
                                        </p:tgtEl>
                                        <p:attrNameLst>
                                          <p:attrName>ppt_x</p:attrName>
                                          <p:attrName>ppt_y</p:attrName>
                                        </p:attrNameLst>
                                      </p:cBhvr>
                                      <p:rCtr x="17847" y="-2734"/>
                                    </p:animMotion>
                                  </p:childTnLst>
                                </p:cTn>
                              </p:par>
                              <p:par>
                                <p:cTn id="31" presetID="6" presetClass="emph" presetSubtype="0" accel="50000" decel="50000" fill="hold" nodeType="withEffect">
                                  <p:stCondLst>
                                    <p:cond delay="0"/>
                                  </p:stCondLst>
                                  <p:childTnLst>
                                    <p:animScale>
                                      <p:cBhvr>
                                        <p:cTn id="32" dur="2000" fill="hold"/>
                                        <p:tgtEl>
                                          <p:spTgt spid="53252"/>
                                        </p:tgtEl>
                                      </p:cBhvr>
                                      <p:by x="50000" y="50000"/>
                                    </p:animScale>
                                  </p:childTnLst>
                                </p:cTn>
                              </p:par>
                              <p:par>
                                <p:cTn id="33" presetID="0" presetClass="path" presetSubtype="0" accel="50000" decel="50000" fill="hold" nodeType="withEffect">
                                  <p:stCondLst>
                                    <p:cond delay="0"/>
                                  </p:stCondLst>
                                  <p:childTnLst>
                                    <p:animMotion origin="layout" path="M 5.33252E-6 2.25985E-6 L 0.3573 -0.60176 " pathEditMode="relative" ptsTypes="AA">
                                      <p:cBhvr>
                                        <p:cTn id="34" dur="2000" fill="hold"/>
                                        <p:tgtEl>
                                          <p:spTgt spid="53260"/>
                                        </p:tgtEl>
                                        <p:attrNameLst>
                                          <p:attrName>ppt_x</p:attrName>
                                          <p:attrName>ppt_y</p:attrName>
                                        </p:attrNameLst>
                                      </p:cBhvr>
                                    </p:animMotion>
                                  </p:childTnLst>
                                </p:cTn>
                              </p:par>
                              <p:par>
                                <p:cTn id="35" presetID="6" presetClass="emph" presetSubtype="0" accel="50000" decel="50000" fill="hold" nodeType="withEffect">
                                  <p:stCondLst>
                                    <p:cond delay="0"/>
                                  </p:stCondLst>
                                  <p:childTnLst>
                                    <p:animScale>
                                      <p:cBhvr>
                                        <p:cTn id="36" dur="2000" fill="hold"/>
                                        <p:tgtEl>
                                          <p:spTgt spid="53260"/>
                                        </p:tgtEl>
                                      </p:cBhvr>
                                      <p:by x="50000" y="50000"/>
                                    </p:animScale>
                                  </p:childTnLst>
                                </p:cTn>
                              </p:par>
                              <p:par>
                                <p:cTn id="37" presetID="10" presetClass="entr" presetSubtype="0" fill="hold" nodeType="withEffect">
                                  <p:stCondLst>
                                    <p:cond delay="1000"/>
                                  </p:stCondLst>
                                  <p:childTnLst>
                                    <p:set>
                                      <p:cBhvr>
                                        <p:cTn id="38" dur="1" fill="hold">
                                          <p:stCondLst>
                                            <p:cond delay="0"/>
                                          </p:stCondLst>
                                        </p:cTn>
                                        <p:tgtEl>
                                          <p:spTgt spid="53258"/>
                                        </p:tgtEl>
                                        <p:attrNameLst>
                                          <p:attrName>style.visibility</p:attrName>
                                        </p:attrNameLst>
                                      </p:cBhvr>
                                      <p:to>
                                        <p:strVal val="visible"/>
                                      </p:to>
                                    </p:set>
                                    <p:animEffect transition="in" filter="fade">
                                      <p:cBhvr>
                                        <p:cTn id="39" dur="500"/>
                                        <p:tgtEl>
                                          <p:spTgt spid="53258"/>
                                        </p:tgtEl>
                                      </p:cBhvr>
                                    </p:animEffect>
                                  </p:childTnLst>
                                </p:cTn>
                              </p:par>
                              <p:par>
                                <p:cTn id="40" presetID="10" presetClass="entr" presetSubtype="0" fill="hold" nodeType="withEffect">
                                  <p:stCondLst>
                                    <p:cond delay="1000"/>
                                  </p:stCondLst>
                                  <p:childTnLst>
                                    <p:set>
                                      <p:cBhvr>
                                        <p:cTn id="41" dur="1" fill="hold">
                                          <p:stCondLst>
                                            <p:cond delay="0"/>
                                          </p:stCondLst>
                                        </p:cTn>
                                        <p:tgtEl>
                                          <p:spTgt spid="53261"/>
                                        </p:tgtEl>
                                        <p:attrNameLst>
                                          <p:attrName>style.visibility</p:attrName>
                                        </p:attrNameLst>
                                      </p:cBhvr>
                                      <p:to>
                                        <p:strVal val="visible"/>
                                      </p:to>
                                    </p:set>
                                    <p:animEffect transition="in" filter="fade">
                                      <p:cBhvr>
                                        <p:cTn id="42" dur="500"/>
                                        <p:tgtEl>
                                          <p:spTgt spid="53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9" name="Group 2"/>
          <p:cNvGrpSpPr>
            <a:grpSpLocks/>
          </p:cNvGrpSpPr>
          <p:nvPr/>
        </p:nvGrpSpPr>
        <p:grpSpPr bwMode="auto">
          <a:xfrm>
            <a:off x="2741613" y="2244725"/>
            <a:ext cx="7519987" cy="6162675"/>
            <a:chOff x="2741613" y="2244725"/>
            <a:chExt cx="7519987" cy="6162675"/>
          </a:xfrm>
        </p:grpSpPr>
        <p:pic>
          <p:nvPicPr>
            <p:cNvPr id="2" name="Picture 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741613" y="2244725"/>
              <a:ext cx="7519987" cy="6162675"/>
            </a:xfrm>
            <a:prstGeom prst="rect">
              <a:avLst/>
            </a:prstGeom>
            <a:noFill/>
            <a:ln>
              <a:noFill/>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3259" name="Rectangle 1"/>
            <p:cNvSpPr>
              <a:spLocks noChangeArrowheads="1"/>
            </p:cNvSpPr>
            <p:nvPr/>
          </p:nvSpPr>
          <p:spPr bwMode="auto">
            <a:xfrm>
              <a:off x="8864600" y="3505200"/>
              <a:ext cx="91440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sp>
        <p:nvSpPr>
          <p:cNvPr id="53250" name="Rectangle 2"/>
          <p:cNvSpPr>
            <a:spLocks/>
          </p:cNvSpPr>
          <p:nvPr/>
        </p:nvSpPr>
        <p:spPr bwMode="auto">
          <a:xfrm>
            <a:off x="2489200" y="869950"/>
            <a:ext cx="8013700"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7200">
                <a:solidFill>
                  <a:schemeClr val="tx1"/>
                </a:solidFill>
                <a:latin typeface="Gill Sans MT" charset="0"/>
                <a:ea typeface="ＭＳ Ｐゴシック" charset="0"/>
                <a:cs typeface="ＭＳ Ｐゴシック" charset="0"/>
                <a:sym typeface="Gill Sans MT" charset="0"/>
              </a:rPr>
              <a:t>The Dunbar Number</a:t>
            </a:r>
          </a:p>
        </p:txBody>
      </p:sp>
      <p:sp>
        <p:nvSpPr>
          <p:cNvPr id="53251" name="Rectangle 3"/>
          <p:cNvSpPr>
            <a:spLocks/>
          </p:cNvSpPr>
          <p:nvPr/>
        </p:nvSpPr>
        <p:spPr bwMode="auto">
          <a:xfrm>
            <a:off x="2774950" y="8451850"/>
            <a:ext cx="2643188"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400">
                <a:solidFill>
                  <a:schemeClr val="tx1"/>
                </a:solidFill>
                <a:latin typeface="Gill Sans MT" charset="0"/>
                <a:ea typeface="ＭＳ Ｐゴシック" charset="0"/>
                <a:cs typeface="ＭＳ Ｐゴシック" charset="0"/>
                <a:sym typeface="Gill Sans MT" charset="0"/>
              </a:rPr>
              <a:t>Dunbar,  Ann. Rev. Anthropol.  2003</a:t>
            </a:r>
          </a:p>
        </p:txBody>
      </p:sp>
      <p:sp>
        <p:nvSpPr>
          <p:cNvPr id="55300" name="Oval 4"/>
          <p:cNvSpPr>
            <a:spLocks/>
          </p:cNvSpPr>
          <p:nvPr/>
        </p:nvSpPr>
        <p:spPr bwMode="auto">
          <a:xfrm>
            <a:off x="8483600" y="3657600"/>
            <a:ext cx="304800" cy="304800"/>
          </a:xfrm>
          <a:prstGeom prst="ellipse">
            <a:avLst/>
          </a:prstGeom>
          <a:noFill/>
          <a:ln w="50800">
            <a:solidFill>
              <a:srgbClr val="80008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5301" name="Oval 5"/>
          <p:cNvSpPr>
            <a:spLocks/>
          </p:cNvSpPr>
          <p:nvPr/>
        </p:nvSpPr>
        <p:spPr bwMode="auto">
          <a:xfrm>
            <a:off x="6235700" y="6388100"/>
            <a:ext cx="304800" cy="304800"/>
          </a:xfrm>
          <a:prstGeom prst="ellipse">
            <a:avLst/>
          </a:prstGeom>
          <a:noFill/>
          <a:ln w="38100">
            <a:solidFill>
              <a:srgbClr val="8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3254" name="Rectangle 6"/>
          <p:cNvSpPr>
            <a:spLocks/>
          </p:cNvSpPr>
          <p:nvPr/>
        </p:nvSpPr>
        <p:spPr bwMode="auto">
          <a:xfrm>
            <a:off x="6754813" y="6408738"/>
            <a:ext cx="60166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solidFill>
                  <a:srgbClr val="000000"/>
                </a:solidFill>
                <a:latin typeface="Gill Sans MT" charset="0"/>
                <a:ea typeface="ＭＳ Ｐゴシック" charset="0"/>
                <a:cs typeface="ＭＳ Ｐゴシック" charset="0"/>
                <a:sym typeface="Gill Sans MT" charset="0"/>
              </a:rPr>
              <a:t>Orang</a:t>
            </a:r>
          </a:p>
        </p:txBody>
      </p:sp>
      <p:sp>
        <p:nvSpPr>
          <p:cNvPr id="55303" name="Freeform 7"/>
          <p:cNvSpPr>
            <a:spLocks/>
          </p:cNvSpPr>
          <p:nvPr/>
        </p:nvSpPr>
        <p:spPr bwMode="auto">
          <a:xfrm>
            <a:off x="5038725" y="4241800"/>
            <a:ext cx="2416175" cy="2568575"/>
          </a:xfrm>
          <a:custGeom>
            <a:avLst/>
            <a:gdLst>
              <a:gd name="T0" fmla="*/ 2147483647 w 17799"/>
              <a:gd name="T1" fmla="*/ 2147483647 h 18994"/>
              <a:gd name="T2" fmla="*/ 2147483647 w 17799"/>
              <a:gd name="T3" fmla="*/ 2147483647 h 18994"/>
              <a:gd name="T4" fmla="*/ 2147483647 w 17799"/>
              <a:gd name="T5" fmla="*/ 2147483647 h 18994"/>
              <a:gd name="T6" fmla="*/ 2147483647 w 17799"/>
              <a:gd name="T7" fmla="*/ 2147483647 h 18994"/>
              <a:gd name="T8" fmla="*/ 2147483647 w 17799"/>
              <a:gd name="T9" fmla="*/ 2147483647 h 18994"/>
              <a:gd name="T10" fmla="*/ 2147483647 w 17799"/>
              <a:gd name="T11" fmla="*/ 2147483647 h 18994"/>
              <a:gd name="T12" fmla="*/ 2147483647 w 17799"/>
              <a:gd name="T13" fmla="*/ 2147483647 h 189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99" h="18994">
                <a:moveTo>
                  <a:pt x="16582" y="747"/>
                </a:moveTo>
                <a:cubicBezTo>
                  <a:pt x="19635" y="3149"/>
                  <a:pt x="16246" y="7394"/>
                  <a:pt x="14055" y="10605"/>
                </a:cubicBezTo>
                <a:cubicBezTo>
                  <a:pt x="12838" y="12388"/>
                  <a:pt x="8438" y="14172"/>
                  <a:pt x="7941" y="16922"/>
                </a:cubicBezTo>
                <a:cubicBezTo>
                  <a:pt x="7393" y="19946"/>
                  <a:pt x="2407" y="19118"/>
                  <a:pt x="949" y="17833"/>
                </a:cubicBezTo>
                <a:cubicBezTo>
                  <a:pt x="-1965" y="15265"/>
                  <a:pt x="2484" y="7092"/>
                  <a:pt x="5536" y="4690"/>
                </a:cubicBezTo>
                <a:cubicBezTo>
                  <a:pt x="8589" y="2289"/>
                  <a:pt x="13530" y="-1654"/>
                  <a:pt x="16582" y="747"/>
                </a:cubicBezTo>
                <a:close/>
                <a:moveTo>
                  <a:pt x="16582" y="747"/>
                </a:moveTo>
              </a:path>
            </a:pathLst>
          </a:custGeom>
          <a:noFill/>
          <a:ln w="38100" cap="flat">
            <a:solidFill>
              <a:srgbClr val="000080"/>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3256" name="Rectangle 8"/>
          <p:cNvSpPr>
            <a:spLocks/>
          </p:cNvSpPr>
          <p:nvPr/>
        </p:nvSpPr>
        <p:spPr bwMode="auto">
          <a:xfrm>
            <a:off x="4524375" y="4821238"/>
            <a:ext cx="8223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solidFill>
                  <a:srgbClr val="000000"/>
                </a:solidFill>
                <a:latin typeface="Gill Sans MT" charset="0"/>
                <a:ea typeface="ＭＳ Ｐゴシック" charset="0"/>
                <a:cs typeface="ＭＳ Ｐゴシック" charset="0"/>
                <a:sym typeface="Gill Sans MT" charset="0"/>
              </a:rPr>
              <a:t>Monkeys</a:t>
            </a:r>
          </a:p>
        </p:txBody>
      </p:sp>
      <p:sp>
        <p:nvSpPr>
          <p:cNvPr id="11" name="Rectangle 8"/>
          <p:cNvSpPr>
            <a:spLocks/>
          </p:cNvSpPr>
          <p:nvPr/>
        </p:nvSpPr>
        <p:spPr bwMode="auto">
          <a:xfrm>
            <a:off x="8967788" y="3787775"/>
            <a:ext cx="763587"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a:solidFill>
                  <a:srgbClr val="000000"/>
                </a:solidFill>
                <a:latin typeface="Gill Sans MT" charset="0"/>
                <a:ea typeface="ＭＳ Ｐゴシック" charset="0"/>
                <a:cs typeface="ＭＳ Ｐゴシック" charset="0"/>
                <a:sym typeface="Gill Sans MT" charset="0"/>
              </a:rPr>
              <a:t>Humans</a:t>
            </a:r>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256"/>
                                        </p:tgtEl>
                                        <p:attrNameLst>
                                          <p:attrName>style.visibility</p:attrName>
                                        </p:attrNameLst>
                                      </p:cBhvr>
                                      <p:to>
                                        <p:strVal val="visible"/>
                                      </p:to>
                                    </p:set>
                                    <p:animEffect transition="in" filter="fade">
                                      <p:cBhvr>
                                        <p:cTn id="7" dur="1000"/>
                                        <p:tgtEl>
                                          <p:spTgt spid="53256"/>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5303"/>
                                        </p:tgtEl>
                                        <p:attrNameLst>
                                          <p:attrName>style.visibility</p:attrName>
                                        </p:attrNameLst>
                                      </p:cBhvr>
                                      <p:to>
                                        <p:strVal val="visible"/>
                                      </p:to>
                                    </p:set>
                                    <p:animEffect transition="in" filter="fade">
                                      <p:cBhvr>
                                        <p:cTn id="11" dur="1000"/>
                                        <p:tgtEl>
                                          <p:spTgt spid="55303"/>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3254"/>
                                        </p:tgtEl>
                                        <p:attrNameLst>
                                          <p:attrName>style.visibility</p:attrName>
                                        </p:attrNameLst>
                                      </p:cBhvr>
                                      <p:to>
                                        <p:strVal val="visible"/>
                                      </p:to>
                                    </p:set>
                                    <p:animEffect transition="in" filter="fade">
                                      <p:cBhvr>
                                        <p:cTn id="15" dur="1000"/>
                                        <p:tgtEl>
                                          <p:spTgt spid="53254"/>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55301"/>
                                        </p:tgtEl>
                                        <p:attrNameLst>
                                          <p:attrName>style.visibility</p:attrName>
                                        </p:attrNameLst>
                                      </p:cBhvr>
                                      <p:to>
                                        <p:strVal val="visible"/>
                                      </p:to>
                                    </p:set>
                                    <p:animEffect transition="in" filter="fade">
                                      <p:cBhvr>
                                        <p:cTn id="19" dur="1000"/>
                                        <p:tgtEl>
                                          <p:spTgt spid="55301"/>
                                        </p:tgtEl>
                                      </p:cBhvr>
                                    </p:animEffect>
                                  </p:childTnLst>
                                </p:cTn>
                              </p:par>
                            </p:childTnLst>
                          </p:cTn>
                        </p:par>
                        <p:par>
                          <p:cTn id="20" fill="hold" nodeType="afterGroup">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par>
                          <p:cTn id="24" fill="hold" nodeType="afterGroup">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55300"/>
                                        </p:tgtEl>
                                        <p:attrNameLst>
                                          <p:attrName>style.visibility</p:attrName>
                                        </p:attrNameLst>
                                      </p:cBhvr>
                                      <p:to>
                                        <p:strVal val="visible"/>
                                      </p:to>
                                    </p:set>
                                    <p:animEffect transition="in" filter="fade">
                                      <p:cBhvr>
                                        <p:cTn id="27" dur="10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animBg="1"/>
      <p:bldP spid="55301" grpId="0" animBg="1"/>
      <p:bldP spid="53254" grpId="0"/>
      <p:bldP spid="55303" grpId="0" animBg="1"/>
      <p:bldP spid="53256"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464050" y="4660900"/>
            <a:ext cx="4070350" cy="3327400"/>
          </a:xfrm>
          <a:prstGeom prst="rect">
            <a:avLst/>
          </a:prstGeom>
          <a:noFill/>
          <a:ln>
            <a:noFill/>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5298" name="Rectangle 2"/>
          <p:cNvSpPr>
            <a:spLocks/>
          </p:cNvSpPr>
          <p:nvPr/>
        </p:nvSpPr>
        <p:spPr bwMode="auto">
          <a:xfrm>
            <a:off x="5338763" y="882650"/>
            <a:ext cx="2316162"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7200">
                <a:solidFill>
                  <a:schemeClr val="tx1"/>
                </a:solidFill>
                <a:latin typeface="Gill Sans MT" charset="0"/>
                <a:ea typeface="ＭＳ Ｐゴシック" charset="0"/>
                <a:cs typeface="ＭＳ Ｐゴシック" charset="0"/>
                <a:sym typeface="Gill Sans MT" charset="0"/>
              </a:rPr>
              <a:t>PARC</a:t>
            </a:r>
          </a:p>
        </p:txBody>
      </p:sp>
      <p:sp>
        <p:nvSpPr>
          <p:cNvPr id="55299" name="Rectangle 3"/>
          <p:cNvSpPr>
            <a:spLocks/>
          </p:cNvSpPr>
          <p:nvPr/>
        </p:nvSpPr>
        <p:spPr bwMode="auto">
          <a:xfrm>
            <a:off x="1879600" y="2025650"/>
            <a:ext cx="9232900"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a:solidFill>
                  <a:schemeClr val="tx1"/>
                </a:solidFill>
                <a:latin typeface="Gill Sans MT" charset="0"/>
                <a:ea typeface="ＭＳ Ｐゴシック" charset="0"/>
                <a:cs typeface="ＭＳ Ｐゴシック" charset="0"/>
                <a:sym typeface="Gill Sans MT" charset="0"/>
              </a:rPr>
              <a:t>Social Network Analysis of </a:t>
            </a:r>
          </a:p>
          <a:p>
            <a:r>
              <a:rPr lang="en-US">
                <a:solidFill>
                  <a:schemeClr val="tx1"/>
                </a:solidFill>
                <a:latin typeface="Gill Sans MT" charset="0"/>
                <a:ea typeface="ＭＳ Ｐゴシック" charset="0"/>
                <a:cs typeface="ＭＳ Ｐゴシック" charset="0"/>
                <a:sym typeface="Gill Sans MT" charset="0"/>
              </a:rPr>
              <a:t>World of Warcraft</a:t>
            </a:r>
          </a:p>
        </p:txBody>
      </p:sp>
      <p:sp>
        <p:nvSpPr>
          <p:cNvPr id="57348" name="Rectangle 4"/>
          <p:cNvSpPr>
            <a:spLocks/>
          </p:cNvSpPr>
          <p:nvPr/>
        </p:nvSpPr>
        <p:spPr bwMode="auto">
          <a:xfrm>
            <a:off x="977900" y="3708400"/>
            <a:ext cx="11049000"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3600">
                <a:solidFill>
                  <a:schemeClr val="tx1"/>
                </a:solidFill>
                <a:latin typeface="Gill Sans MT" charset="0"/>
                <a:ea typeface="ＭＳ Ｐゴシック" charset="0"/>
                <a:cs typeface="ＭＳ Ｐゴシック" charset="0"/>
                <a:sym typeface="Gill Sans MT" charset="0"/>
              </a:rPr>
              <a:t>analysis based on 1 month observation of 5500 guilds</a:t>
            </a:r>
          </a:p>
        </p:txBody>
      </p:sp>
      <p:sp>
        <p:nvSpPr>
          <p:cNvPr id="57349" name="Rectangle 5"/>
          <p:cNvSpPr>
            <a:spLocks/>
          </p:cNvSpPr>
          <p:nvPr/>
        </p:nvSpPr>
        <p:spPr bwMode="auto">
          <a:xfrm>
            <a:off x="5183188" y="8013700"/>
            <a:ext cx="2625725" cy="128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4800">
                <a:solidFill>
                  <a:schemeClr val="tx1"/>
                </a:solidFill>
                <a:latin typeface="Gill Sans MT" charset="0"/>
                <a:ea typeface="ＭＳ Ｐゴシック" charset="0"/>
                <a:cs typeface="ＭＳ Ｐゴシック" charset="0"/>
                <a:sym typeface="Gill Sans MT" charset="0"/>
              </a:rPr>
              <a:t>subgroups</a:t>
            </a:r>
            <a:endParaRPr lang="en-US">
              <a:solidFill>
                <a:schemeClr val="tx1"/>
              </a:solidFill>
              <a:latin typeface="Gill Sans MT" charset="0"/>
              <a:ea typeface="ＭＳ Ｐゴシック" charset="0"/>
              <a:cs typeface="ＭＳ Ｐゴシック" charset="0"/>
              <a:sym typeface="Gill Sans MT" charset="0"/>
            </a:endParaRPr>
          </a:p>
          <a:p>
            <a:r>
              <a:rPr lang="en-US" sz="3200">
                <a:solidFill>
                  <a:schemeClr val="tx1"/>
                </a:solidFill>
                <a:latin typeface="Gill Sans MT" charset="0"/>
                <a:ea typeface="ＭＳ Ｐゴシック" charset="0"/>
                <a:cs typeface="ＭＳ Ｐゴシック" charset="0"/>
                <a:sym typeface="Gill Sans MT" charset="0"/>
              </a:rPr>
              <a:t>cohesiveness</a:t>
            </a:r>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fade">
                                      <p:cBhvr>
                                        <p:cTn id="7" dur="500"/>
                                        <p:tgtEl>
                                          <p:spTgt spid="57348"/>
                                        </p:tgtEl>
                                      </p:cBhvr>
                                    </p:animEffect>
                                  </p:childTnLst>
                                </p:cTn>
                              </p:par>
                            </p:childTnLst>
                          </p:cTn>
                        </p:par>
                        <p:par>
                          <p:cTn id="8" fill="hold" nodeType="afterGroup">
                            <p:stCondLst>
                              <p:cond delay="500"/>
                            </p:stCondLst>
                            <p:childTnLst>
                              <p:par>
                                <p:cTn id="9" presetID="10" presetClass="entr" presetSubtype="0" fill="hold" nodeType="afterEffect">
                                  <p:stCondLst>
                                    <p:cond delay="1500"/>
                                  </p:stCondLst>
                                  <p:childTnLst>
                                    <p:set>
                                      <p:cBhvr>
                                        <p:cTn id="10" dur="1" fill="hold">
                                          <p:stCondLst>
                                            <p:cond delay="0"/>
                                          </p:stCondLst>
                                        </p:cTn>
                                        <p:tgtEl>
                                          <p:spTgt spid="57345"/>
                                        </p:tgtEl>
                                        <p:attrNameLst>
                                          <p:attrName>style.visibility</p:attrName>
                                        </p:attrNameLst>
                                      </p:cBhvr>
                                      <p:to>
                                        <p:strVal val="visible"/>
                                      </p:to>
                                    </p:set>
                                    <p:animEffect transition="in" filter="fade">
                                      <p:cBhvr>
                                        <p:cTn id="11" dur="500"/>
                                        <p:tgtEl>
                                          <p:spTgt spid="57345"/>
                                        </p:tgtEl>
                                      </p:cBhvr>
                                    </p:animEffect>
                                  </p:childTnLst>
                                </p:cTn>
                              </p:par>
                            </p:childTnLst>
                          </p:cTn>
                        </p:par>
                        <p:par>
                          <p:cTn id="12" fill="hold" nodeType="afterGroup">
                            <p:stCondLst>
                              <p:cond delay="2500"/>
                            </p:stCondLst>
                            <p:childTnLst>
                              <p:par>
                                <p:cTn id="13" presetID="10" presetClass="entr" presetSubtype="0" fill="hold" grpId="0" nodeType="afterEffect">
                                  <p:stCondLst>
                                    <p:cond delay="1000"/>
                                  </p:stCondLst>
                                  <p:childTnLst>
                                    <p:set>
                                      <p:cBhvr>
                                        <p:cTn id="14" dur="1" fill="hold">
                                          <p:stCondLst>
                                            <p:cond delay="0"/>
                                          </p:stCondLst>
                                        </p:cTn>
                                        <p:tgtEl>
                                          <p:spTgt spid="57349"/>
                                        </p:tgtEl>
                                        <p:attrNameLst>
                                          <p:attrName>style.visibility</p:attrName>
                                        </p:attrNameLst>
                                      </p:cBhvr>
                                      <p:to>
                                        <p:strVal val="visible"/>
                                      </p:to>
                                    </p:set>
                                    <p:animEffect transition="in" filter="fade">
                                      <p:cBhvr>
                                        <p:cTn id="15" dur="500"/>
                                        <p:tgtEl>
                                          <p:spTgt spid="57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autoUpdateAnimBg="0"/>
      <p:bldP spid="5734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740400" y="914400"/>
            <a:ext cx="3954824" cy="2705100"/>
          </a:xfrm>
          <a:prstGeom prst="rect">
            <a:avLst/>
          </a:prstGeom>
          <a:effectLst>
            <a:reflection blurRad="6350" stA="67000" endA="300" endPos="55500" dist="12700" dir="5400000" sy="-100000" algn="bl" rotWithShape="0"/>
          </a:effectLst>
        </p:spPr>
      </p:pic>
      <p:pic>
        <p:nvPicPr>
          <p:cNvPr id="11" name="Picture 10"/>
          <p:cNvPicPr>
            <a:picLocks noChangeAspect="1"/>
          </p:cNvPicPr>
          <p:nvPr/>
        </p:nvPicPr>
        <p:blipFill>
          <a:blip r:embed="rId4">
            <a:clrChange>
              <a:clrFrom>
                <a:srgbClr val="FFFFFF"/>
              </a:clrFrom>
              <a:clrTo>
                <a:srgbClr val="FFFFFF">
                  <a:alpha val="0"/>
                </a:srgbClr>
              </a:clrTo>
            </a:clrChange>
          </a:blip>
          <a:stretch>
            <a:fillRect/>
          </a:stretch>
        </p:blipFill>
        <p:spPr>
          <a:xfrm>
            <a:off x="8331200" y="3886200"/>
            <a:ext cx="4284108" cy="2857500"/>
          </a:xfrm>
          <a:prstGeom prst="ellipse">
            <a:avLst/>
          </a:prstGeom>
          <a:ln>
            <a:noFill/>
          </a:ln>
          <a:effectLst>
            <a:reflection blurRad="6350" stA="63000" endA="300" endPos="51000" dist="12700" dir="5400000" sy="-100000" algn="bl" rotWithShape="0"/>
            <a:softEdge rad="112500"/>
          </a:effectLst>
        </p:spPr>
      </p:pic>
      <p:sp>
        <p:nvSpPr>
          <p:cNvPr id="7" name="Rectangle 6"/>
          <p:cNvSpPr>
            <a:spLocks noChangeArrowheads="1"/>
          </p:cNvSpPr>
          <p:nvPr/>
        </p:nvSpPr>
        <p:spPr bwMode="auto">
          <a:xfrm>
            <a:off x="5449888" y="609600"/>
            <a:ext cx="148431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400">
                <a:latin typeface="Gill Sans MT" charset="0"/>
                <a:cs typeface="Gill Sans MT" charset="0"/>
              </a:rPr>
              <a:t>by foeock@ flickr</a:t>
            </a:r>
          </a:p>
        </p:txBody>
      </p:sp>
      <p:grpSp>
        <p:nvGrpSpPr>
          <p:cNvPr id="5" name="Group 4"/>
          <p:cNvGrpSpPr>
            <a:grpSpLocks/>
          </p:cNvGrpSpPr>
          <p:nvPr/>
        </p:nvGrpSpPr>
        <p:grpSpPr bwMode="auto">
          <a:xfrm>
            <a:off x="406400" y="1828800"/>
            <a:ext cx="3606800" cy="2974975"/>
            <a:chOff x="406400" y="1828800"/>
            <a:chExt cx="3606800" cy="2974777"/>
          </a:xfrm>
        </p:grpSpPr>
        <p:pic>
          <p:nvPicPr>
            <p:cNvPr id="3" name="Picture 2"/>
            <p:cNvPicPr>
              <a:picLocks noChangeAspect="1"/>
            </p:cNvPicPr>
            <p:nvPr/>
          </p:nvPicPr>
          <p:blipFill>
            <a:blip r:embed="rId5">
              <a:clrChange>
                <a:clrFrom>
                  <a:srgbClr val="56930D"/>
                </a:clrFrom>
                <a:clrTo>
                  <a:srgbClr val="56930D">
                    <a:alpha val="0"/>
                  </a:srgbClr>
                </a:clrTo>
              </a:clrChange>
              <a:alphaModFix/>
            </a:blip>
            <a:stretch>
              <a:fillRect/>
            </a:stretch>
          </p:blipFill>
          <p:spPr>
            <a:xfrm>
              <a:off x="406400" y="1828800"/>
              <a:ext cx="3606800" cy="2660015"/>
            </a:xfrm>
            <a:prstGeom prst="rect">
              <a:avLst/>
            </a:prstGeom>
            <a:effectLst>
              <a:reflection blurRad="6350" stA="50000" endA="300" endPos="55000" dir="5400000" sy="-100000" algn="bl" rotWithShape="0"/>
            </a:effectLst>
          </p:spPr>
        </p:pic>
        <p:sp>
          <p:nvSpPr>
            <p:cNvPr id="20489" name="Rectangle 3"/>
            <p:cNvSpPr>
              <a:spLocks noChangeArrowheads="1"/>
            </p:cNvSpPr>
            <p:nvPr/>
          </p:nvSpPr>
          <p:spPr bwMode="auto">
            <a:xfrm>
              <a:off x="787400" y="4495800"/>
              <a:ext cx="179812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400">
                  <a:solidFill>
                    <a:schemeClr val="tx1"/>
                  </a:solidFill>
                  <a:latin typeface="Gill Sans MT" charset="0"/>
                  <a:cs typeface="Gill Sans MT" charset="0"/>
                </a:rPr>
                <a:t>by Darwin Bell@flickr</a:t>
              </a:r>
            </a:p>
          </p:txBody>
        </p:sp>
      </p:grpSp>
      <p:sp>
        <p:nvSpPr>
          <p:cNvPr id="22529" name="Rectangle 1"/>
          <p:cNvSpPr>
            <a:spLocks noGrp="1" noChangeArrowheads="1"/>
          </p:cNvSpPr>
          <p:nvPr>
            <p:ph type="title"/>
          </p:nvPr>
        </p:nvSpPr>
        <p:spPr>
          <a:xfrm>
            <a:off x="1270000" y="2057400"/>
            <a:ext cx="10464800" cy="3302000"/>
          </a:xfrm>
        </p:spPr>
        <p:txBody>
          <a:bodyPr/>
          <a:lstStyle/>
          <a:p>
            <a:pPr eaLnBrk="1" hangingPunct="1">
              <a:defRPr/>
            </a:pPr>
            <a:r>
              <a:rPr lang="en-US" b="1" dirty="0" err="1" smtClean="0">
                <a:solidFill>
                  <a:srgbClr val="FF6666"/>
                </a:solidFill>
                <a:latin typeface="Gill Sans MT" charset="0"/>
                <a:cs typeface="Gill Sans MT" charset="0"/>
                <a:sym typeface="Gill Sans MT" charset="0"/>
              </a:rPr>
              <a:t>Limes,Warcraft</a:t>
            </a:r>
            <a:r>
              <a:rPr lang="en-US" b="1" dirty="0" smtClean="0">
                <a:solidFill>
                  <a:srgbClr val="FF6666"/>
                </a:solidFill>
                <a:latin typeface="Gill Sans MT" charset="0"/>
                <a:cs typeface="Gill Sans MT" charset="0"/>
                <a:sym typeface="Gill Sans MT" charset="0"/>
              </a:rPr>
              <a:t> and</a:t>
            </a:r>
            <a:br>
              <a:rPr lang="en-US" b="1" dirty="0" smtClean="0">
                <a:solidFill>
                  <a:srgbClr val="FF6666"/>
                </a:solidFill>
                <a:latin typeface="Gill Sans MT" charset="0"/>
                <a:cs typeface="Gill Sans MT" charset="0"/>
                <a:sym typeface="Gill Sans MT" charset="0"/>
              </a:rPr>
            </a:br>
            <a:r>
              <a:rPr lang="en-US" b="1" dirty="0" smtClean="0">
                <a:solidFill>
                  <a:srgbClr val="FF6666"/>
                </a:solidFill>
                <a:latin typeface="Gill Sans MT" charset="0"/>
                <a:cs typeface="Gill Sans MT" charset="0"/>
                <a:sym typeface="Gill Sans MT" charset="0"/>
              </a:rPr>
              <a:t> Computers</a:t>
            </a:r>
            <a:endParaRPr lang="en-US" b="1" dirty="0" smtClean="0">
              <a:solidFill>
                <a:srgbClr val="FF6666"/>
              </a:solidFill>
              <a:latin typeface="Gill Sans MT" charset="0"/>
              <a:sym typeface="Gill Sans MT" charset="0"/>
            </a:endParaRPr>
          </a:p>
        </p:txBody>
      </p:sp>
      <p:sp>
        <p:nvSpPr>
          <p:cNvPr id="22530" name="Rectangle 2"/>
          <p:cNvSpPr>
            <a:spLocks noGrp="1" noChangeArrowheads="1"/>
          </p:cNvSpPr>
          <p:nvPr>
            <p:ph type="body" idx="1"/>
          </p:nvPr>
        </p:nvSpPr>
        <p:spPr>
          <a:xfrm>
            <a:off x="863600" y="914400"/>
            <a:ext cx="10464800" cy="1130300"/>
          </a:xfrm>
        </p:spPr>
        <p:txBody>
          <a:bodyPr/>
          <a:lstStyle/>
          <a:p>
            <a:pPr marL="0" indent="0" eaLnBrk="1" hangingPunct="1">
              <a:defRPr/>
            </a:pPr>
            <a:r>
              <a:rPr lang="en-US" dirty="0" smtClean="0">
                <a:latin typeface="Gill Sans MT" charset="0"/>
                <a:cs typeface="Gill Sans MT" charset="0"/>
                <a:sym typeface="Gill Sans MT" charset="0"/>
              </a:rPr>
              <a:t>Leveraging Hierarchies and Networks for</a:t>
            </a:r>
          </a:p>
          <a:p>
            <a:pPr marL="0" indent="0" eaLnBrk="1" hangingPunct="1">
              <a:defRPr/>
            </a:pPr>
            <a:r>
              <a:rPr lang="en-US" dirty="0" smtClean="0">
                <a:latin typeface="Gill Sans MT" charset="0"/>
                <a:cs typeface="Gill Sans MT" charset="0"/>
                <a:sym typeface="Gill Sans MT" charset="0"/>
              </a:rPr>
              <a:t>Humanity’s Future</a:t>
            </a:r>
            <a:endParaRPr lang="en-US" dirty="0" smtClean="0">
              <a:latin typeface="Gill Sans MT" charset="0"/>
              <a:sym typeface="Gill Sans MT" charset="0"/>
            </a:endParaRPr>
          </a:p>
        </p:txBody>
      </p:sp>
      <p:sp>
        <p:nvSpPr>
          <p:cNvPr id="12" name="Rectangle 11"/>
          <p:cNvSpPr>
            <a:spLocks noChangeArrowheads="1"/>
          </p:cNvSpPr>
          <p:nvPr/>
        </p:nvSpPr>
        <p:spPr bwMode="auto">
          <a:xfrm>
            <a:off x="11033125" y="4114800"/>
            <a:ext cx="16891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400">
                <a:latin typeface="Gill Sans MT" charset="0"/>
                <a:cs typeface="Gill Sans MT" charset="0"/>
              </a:rPr>
              <a:t>by canrocked@flickr</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1000"/>
                                  </p:stCondLst>
                                  <p:iterate type="wd">
                                    <p:tmPct val="10000"/>
                                  </p:iterate>
                                  <p:childTnLst>
                                    <p:set>
                                      <p:cBhvr>
                                        <p:cTn id="10" dur="1" fill="hold">
                                          <p:stCondLst>
                                            <p:cond delay="0"/>
                                          </p:stCondLst>
                                        </p:cTn>
                                        <p:tgtEl>
                                          <p:spTgt spid="22529">
                                            <p:txEl>
                                              <p:pRg st="0" end="0"/>
                                            </p:txEl>
                                          </p:spTgt>
                                        </p:tgtEl>
                                        <p:attrNameLst>
                                          <p:attrName>style.visibility</p:attrName>
                                        </p:attrNameLst>
                                      </p:cBhvr>
                                      <p:to>
                                        <p:strVal val="visible"/>
                                      </p:to>
                                    </p:set>
                                    <p:animEffect transition="in" filter="fade">
                                      <p:cBhvr>
                                        <p:cTn id="11" dur="1000"/>
                                        <p:tgtEl>
                                          <p:spTgt spid="22529">
                                            <p:txEl>
                                              <p:pRg st="0" end="0"/>
                                            </p:txEl>
                                          </p:spTgt>
                                        </p:tgtEl>
                                      </p:cBhvr>
                                    </p:animEffect>
                                  </p:childTnLst>
                                </p:cTn>
                              </p:par>
                              <p:par>
                                <p:cTn id="12" presetID="10" presetClass="entr" presetSubtype="0" fill="hold" grpId="0" nodeType="withEffect">
                                  <p:stCondLst>
                                    <p:cond delay="1000"/>
                                  </p:stCondLst>
                                  <p:iterate type="wd">
                                    <p:tmPct val="10000"/>
                                  </p:iterate>
                                  <p:childTnLst>
                                    <p:set>
                                      <p:cBhvr>
                                        <p:cTn id="13" dur="1" fill="hold">
                                          <p:stCondLst>
                                            <p:cond delay="0"/>
                                          </p:stCondLst>
                                        </p:cTn>
                                        <p:tgtEl>
                                          <p:spTgt spid="22530"/>
                                        </p:tgtEl>
                                        <p:attrNameLst>
                                          <p:attrName>style.visibility</p:attrName>
                                        </p:attrNameLst>
                                      </p:cBhvr>
                                      <p:to>
                                        <p:strVal val="visible"/>
                                      </p:to>
                                    </p:set>
                                    <p:animEffect transition="in" filter="fade">
                                      <p:cBhvr>
                                        <p:cTn id="14" dur="1000"/>
                                        <p:tgtEl>
                                          <p:spTgt spid="22530"/>
                                        </p:tgtEl>
                                      </p:cBhvr>
                                    </p:animEffect>
                                  </p:childTnLst>
                                </p:cTn>
                              </p:par>
                              <p:par>
                                <p:cTn id="15" presetID="2" presetClass="entr" presetSubtype="12" fill="hold" nodeType="withEffect">
                                  <p:stCondLst>
                                    <p:cond delay="10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0-#ppt_w/2"/>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12" fill="hold" grpId="0" nodeType="withEffect">
                                  <p:stCondLst>
                                    <p:cond delay="100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0" fill="hold"/>
                                        <p:tgtEl>
                                          <p:spTgt spid="7"/>
                                        </p:tgtEl>
                                        <p:attrNameLst>
                                          <p:attrName>ppt_x</p:attrName>
                                        </p:attrNameLst>
                                      </p:cBhvr>
                                      <p:tavLst>
                                        <p:tav tm="0">
                                          <p:val>
                                            <p:strVal val="0-#ppt_w/2"/>
                                          </p:val>
                                        </p:tav>
                                        <p:tav tm="100000">
                                          <p:val>
                                            <p:strVal val="#ppt_x"/>
                                          </p:val>
                                        </p:tav>
                                      </p:tavLst>
                                    </p:anim>
                                    <p:anim calcmode="lin" valueType="num">
                                      <p:cBhvr additive="base">
                                        <p:cTn id="22" dur="10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8" fill="hold" nodeType="withEffect">
                                  <p:stCondLst>
                                    <p:cond delay="125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0-#ppt_w/2"/>
                                          </p:val>
                                        </p:tav>
                                        <p:tav tm="100000">
                                          <p:val>
                                            <p:strVal val="#ppt_x"/>
                                          </p:val>
                                        </p:tav>
                                      </p:tavLst>
                                    </p:anim>
                                    <p:anim calcmode="lin" valueType="num">
                                      <p:cBhvr additive="base">
                                        <p:cTn id="26" dur="1000" fill="hold"/>
                                        <p:tgtEl>
                                          <p:spTgt spid="11"/>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125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0-#ppt_w/2"/>
                                          </p:val>
                                        </p:tav>
                                        <p:tav tm="100000">
                                          <p:val>
                                            <p:strVal val="#ppt_x"/>
                                          </p:val>
                                        </p:tav>
                                      </p:tavLst>
                                    </p:anim>
                                    <p:anim calcmode="lin" valueType="num">
                                      <p:cBhvr additive="base">
                                        <p:cTn id="30"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529" grpId="0" build="allAtOnce"/>
      <p:bldP spid="22530"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5"/>
          <p:cNvSpPr>
            <a:spLocks/>
          </p:cNvSpPr>
          <p:nvPr/>
        </p:nvSpPr>
        <p:spPr bwMode="auto">
          <a:xfrm>
            <a:off x="2349500" y="2470150"/>
            <a:ext cx="84836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4800">
                <a:solidFill>
                  <a:schemeClr val="tx1"/>
                </a:solidFill>
                <a:latin typeface="Gill Sans MT" charset="0"/>
                <a:ea typeface="ＭＳ Ｐゴシック" charset="0"/>
                <a:cs typeface="ＭＳ Ｐゴシック" charset="0"/>
                <a:sym typeface="Gill Sans MT" charset="0"/>
              </a:rPr>
              <a:t>Increasing Guild size increases the size of most cohesive group?</a:t>
            </a:r>
          </a:p>
        </p:txBody>
      </p:sp>
      <p:sp>
        <p:nvSpPr>
          <p:cNvPr id="59398" name="Rectangle 6"/>
          <p:cNvSpPr>
            <a:spLocks/>
          </p:cNvSpPr>
          <p:nvPr/>
        </p:nvSpPr>
        <p:spPr bwMode="auto">
          <a:xfrm>
            <a:off x="1549400" y="2470150"/>
            <a:ext cx="98933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4800">
                <a:solidFill>
                  <a:schemeClr val="tx1"/>
                </a:solidFill>
                <a:latin typeface="Gill Sans MT" charset="0"/>
                <a:ea typeface="ＭＳ Ｐゴシック" charset="0"/>
                <a:cs typeface="ＭＳ Ｐゴシック" charset="0"/>
                <a:sym typeface="Gill Sans MT" charset="0"/>
              </a:rPr>
              <a:t>Increasing Guild size does </a:t>
            </a:r>
            <a:r>
              <a:rPr lang="en-US" sz="4800" b="1">
                <a:solidFill>
                  <a:srgbClr val="FF6666"/>
                </a:solidFill>
                <a:latin typeface="Gill Sans MT" charset="0"/>
                <a:ea typeface="ＭＳ Ｐゴシック" charset="0"/>
                <a:cs typeface="ＭＳ Ｐゴシック" charset="0"/>
                <a:sym typeface="Gill Sans MT" charset="0"/>
              </a:rPr>
              <a:t>not</a:t>
            </a:r>
            <a:r>
              <a:rPr lang="en-US" sz="4800">
                <a:solidFill>
                  <a:srgbClr val="FF6666"/>
                </a:solidFill>
                <a:latin typeface="Gill Sans MT" charset="0"/>
                <a:ea typeface="ＭＳ Ｐゴシック" charset="0"/>
                <a:cs typeface="ＭＳ Ｐゴシック" charset="0"/>
                <a:sym typeface="Gill Sans MT" charset="0"/>
              </a:rPr>
              <a:t> </a:t>
            </a:r>
            <a:r>
              <a:rPr lang="en-US" sz="4800">
                <a:solidFill>
                  <a:schemeClr val="tx1"/>
                </a:solidFill>
                <a:latin typeface="Gill Sans MT" charset="0"/>
                <a:ea typeface="ＭＳ Ｐゴシック" charset="0"/>
                <a:cs typeface="ＭＳ Ｐゴシック" charset="0"/>
                <a:sym typeface="Gill Sans MT" charset="0"/>
              </a:rPr>
              <a:t>increase the size of most cohesive group</a:t>
            </a:r>
          </a:p>
        </p:txBody>
      </p:sp>
      <p:pic>
        <p:nvPicPr>
          <p:cNvPr id="59393" name="Picture 1"/>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616200" y="4341813"/>
            <a:ext cx="7759700" cy="3519487"/>
          </a:xfrm>
          <a:prstGeom prst="rect">
            <a:avLst/>
          </a:prstGeom>
          <a:noFill/>
          <a:ln>
            <a:noFill/>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9394" name="Rectangle 2"/>
          <p:cNvSpPr>
            <a:spLocks/>
          </p:cNvSpPr>
          <p:nvPr/>
        </p:nvSpPr>
        <p:spPr bwMode="auto">
          <a:xfrm>
            <a:off x="2117725" y="8251825"/>
            <a:ext cx="91376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600">
                <a:solidFill>
                  <a:schemeClr val="tx1"/>
                </a:solidFill>
                <a:latin typeface="Gill Sans MT" charset="0"/>
                <a:ea typeface="ＭＳ Ｐゴシック" charset="0"/>
                <a:cs typeface="ＭＳ Ｐゴシック" charset="0"/>
                <a:sym typeface="Gill Sans MT" charset="0"/>
              </a:rPr>
              <a:t>Guild cohesiveness plateaus above ~50 members</a:t>
            </a:r>
          </a:p>
        </p:txBody>
      </p:sp>
      <p:sp>
        <p:nvSpPr>
          <p:cNvPr id="57349" name="Rectangle 3"/>
          <p:cNvSpPr>
            <a:spLocks/>
          </p:cNvSpPr>
          <p:nvPr/>
        </p:nvSpPr>
        <p:spPr bwMode="auto">
          <a:xfrm>
            <a:off x="2476500" y="457200"/>
            <a:ext cx="80518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7200" b="1">
                <a:solidFill>
                  <a:srgbClr val="FF6666"/>
                </a:solidFill>
                <a:latin typeface="Gill Sans MT" charset="0"/>
                <a:ea typeface="ＭＳ Ｐゴシック" charset="0"/>
                <a:cs typeface="ＭＳ Ｐゴシック" charset="0"/>
                <a:sym typeface="Gill Sans MT" charset="0"/>
              </a:rPr>
              <a:t>Cohesiveness</a:t>
            </a:r>
            <a:r>
              <a:rPr lang="en-US" sz="7200">
                <a:solidFill>
                  <a:srgbClr val="FF6666"/>
                </a:solidFill>
                <a:latin typeface="Gill Sans MT" charset="0"/>
                <a:ea typeface="ＭＳ Ｐゴシック" charset="0"/>
                <a:cs typeface="ＭＳ Ｐゴシック" charset="0"/>
                <a:sym typeface="Gill Sans MT" charset="0"/>
              </a:rPr>
              <a:t> </a:t>
            </a:r>
            <a:r>
              <a:rPr lang="en-US" sz="7200">
                <a:solidFill>
                  <a:schemeClr val="tx1"/>
                </a:solidFill>
                <a:latin typeface="Gill Sans MT" charset="0"/>
                <a:ea typeface="ＭＳ Ｐゴシック" charset="0"/>
                <a:cs typeface="ＭＳ Ｐゴシック" charset="0"/>
                <a:sym typeface="Gill Sans MT" charset="0"/>
              </a:rPr>
              <a:t>in WOW </a:t>
            </a:r>
            <a:r>
              <a:rPr lang="en-US" sz="7200" b="1">
                <a:solidFill>
                  <a:srgbClr val="FF6666"/>
                </a:solidFill>
                <a:latin typeface="Gill Sans MT" charset="0"/>
                <a:ea typeface="ＭＳ Ｐゴシック" charset="0"/>
                <a:cs typeface="ＭＳ Ｐゴシック" charset="0"/>
                <a:sym typeface="Gill Sans MT" charset="0"/>
              </a:rPr>
              <a:t>Guilds</a:t>
            </a:r>
          </a:p>
        </p:txBody>
      </p:sp>
      <p:pic>
        <p:nvPicPr>
          <p:cNvPr id="59396" name="Picture 4"/>
          <p:cNvPicPr>
            <a:picLocks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151188" y="6443663"/>
            <a:ext cx="7099300" cy="11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59399" name="Picture 7"/>
          <p:cNvPicPr>
            <a:picLocks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889500" y="4406900"/>
            <a:ext cx="114300"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9400" name="Line 8"/>
          <p:cNvSpPr>
            <a:spLocks noChangeShapeType="1"/>
          </p:cNvSpPr>
          <p:nvPr/>
        </p:nvSpPr>
        <p:spPr bwMode="auto">
          <a:xfrm rot="10800000" flipH="1">
            <a:off x="3327400" y="4470400"/>
            <a:ext cx="4762500" cy="2806700"/>
          </a:xfrm>
          <a:prstGeom prst="line">
            <a:avLst/>
          </a:prstGeom>
          <a:noFill/>
          <a:ln w="63500">
            <a:solidFill>
              <a:srgbClr val="008040"/>
            </a:solidFill>
            <a:prstDash val="sysDot"/>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59401" name="Rectangle 9"/>
          <p:cNvSpPr>
            <a:spLocks/>
          </p:cNvSpPr>
          <p:nvPr/>
        </p:nvSpPr>
        <p:spPr bwMode="auto">
          <a:xfrm>
            <a:off x="3594100" y="5918200"/>
            <a:ext cx="571500"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600">
                <a:solidFill>
                  <a:srgbClr val="800000"/>
                </a:solidFill>
                <a:latin typeface="Gill Sans MT" charset="0"/>
                <a:ea typeface="ＭＳ Ｐゴシック" charset="0"/>
                <a:cs typeface="ＭＳ Ｐゴシック" charset="0"/>
                <a:sym typeface="Gill Sans MT" charset="0"/>
              </a:rPr>
              <a:t>15</a:t>
            </a:r>
          </a:p>
        </p:txBody>
      </p:sp>
      <p:sp>
        <p:nvSpPr>
          <p:cNvPr id="59402" name="Rectangle 10"/>
          <p:cNvSpPr>
            <a:spLocks/>
          </p:cNvSpPr>
          <p:nvPr/>
        </p:nvSpPr>
        <p:spPr bwMode="auto">
          <a:xfrm>
            <a:off x="5003800" y="4559300"/>
            <a:ext cx="571500"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600">
                <a:solidFill>
                  <a:srgbClr val="000080"/>
                </a:solidFill>
                <a:latin typeface="Gill Sans MT" charset="0"/>
                <a:ea typeface="ＭＳ Ｐゴシック" charset="0"/>
                <a:cs typeface="ＭＳ Ｐゴシック" charset="0"/>
                <a:sym typeface="Gill Sans MT" charset="0"/>
              </a:rPr>
              <a:t>50</a:t>
            </a:r>
          </a:p>
        </p:txBody>
      </p:sp>
      <p:sp>
        <p:nvSpPr>
          <p:cNvPr id="59403" name="Rectangle 11"/>
          <p:cNvSpPr>
            <a:spLocks/>
          </p:cNvSpPr>
          <p:nvPr/>
        </p:nvSpPr>
        <p:spPr bwMode="auto">
          <a:xfrm>
            <a:off x="2449513" y="8874125"/>
            <a:ext cx="8110537"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600">
                <a:solidFill>
                  <a:schemeClr val="tx1"/>
                </a:solidFill>
                <a:latin typeface="Gill Sans MT" charset="0"/>
                <a:ea typeface="ＭＳ Ｐゴシック" charset="0"/>
                <a:cs typeface="ＭＳ Ｐゴシック" charset="0"/>
                <a:sym typeface="Gill Sans MT" charset="0"/>
              </a:rPr>
              <a:t>Team cohesiveness trends to ~15 members</a:t>
            </a:r>
          </a:p>
        </p:txBody>
      </p:sp>
      <p:sp>
        <p:nvSpPr>
          <p:cNvPr id="59404" name="Oval 12"/>
          <p:cNvSpPr>
            <a:spLocks/>
          </p:cNvSpPr>
          <p:nvPr/>
        </p:nvSpPr>
        <p:spPr bwMode="auto">
          <a:xfrm>
            <a:off x="7454900" y="4787900"/>
            <a:ext cx="304800" cy="304800"/>
          </a:xfrm>
          <a:prstGeom prst="ellipse">
            <a:avLst/>
          </a:prstGeom>
          <a:noFill/>
          <a:ln w="38100">
            <a:solidFill>
              <a:srgbClr val="80008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9405" name="Oval 13"/>
          <p:cNvSpPr>
            <a:spLocks/>
          </p:cNvSpPr>
          <p:nvPr/>
        </p:nvSpPr>
        <p:spPr bwMode="auto">
          <a:xfrm>
            <a:off x="5969000" y="5486400"/>
            <a:ext cx="304800" cy="304800"/>
          </a:xfrm>
          <a:prstGeom prst="ellipse">
            <a:avLst/>
          </a:prstGeom>
          <a:noFill/>
          <a:ln w="38100">
            <a:solidFill>
              <a:srgbClr val="80008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9406" name="Oval 14"/>
          <p:cNvSpPr>
            <a:spLocks/>
          </p:cNvSpPr>
          <p:nvPr/>
        </p:nvSpPr>
        <p:spPr bwMode="auto">
          <a:xfrm>
            <a:off x="8547100" y="6832600"/>
            <a:ext cx="304800" cy="304800"/>
          </a:xfrm>
          <a:prstGeom prst="ellipse">
            <a:avLst/>
          </a:prstGeom>
          <a:noFill/>
          <a:ln w="38100">
            <a:solidFill>
              <a:srgbClr val="FF8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59407" name="Oval 15"/>
          <p:cNvSpPr>
            <a:spLocks/>
          </p:cNvSpPr>
          <p:nvPr/>
        </p:nvSpPr>
        <p:spPr bwMode="auto">
          <a:xfrm>
            <a:off x="9652000" y="6781800"/>
            <a:ext cx="304800" cy="304800"/>
          </a:xfrm>
          <a:prstGeom prst="ellipse">
            <a:avLst/>
          </a:prstGeom>
          <a:noFill/>
          <a:ln w="38100">
            <a:solidFill>
              <a:srgbClr val="FF8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Tree>
    <p:custDataLst>
      <p:tags r:id="rId1"/>
    </p:custData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9397"/>
                                        </p:tgtEl>
                                      </p:cBhvr>
                                    </p:animEffect>
                                    <p:set>
                                      <p:cBhvr>
                                        <p:cTn id="7" dur="1" fill="hold">
                                          <p:stCondLst>
                                            <p:cond delay="499"/>
                                          </p:stCondLst>
                                        </p:cTn>
                                        <p:tgtEl>
                                          <p:spTgt spid="59397"/>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9398"/>
                                        </p:tgtEl>
                                        <p:attrNameLst>
                                          <p:attrName>style.visibility</p:attrName>
                                        </p:attrNameLst>
                                      </p:cBhvr>
                                      <p:to>
                                        <p:strVal val="visible"/>
                                      </p:to>
                                    </p:set>
                                    <p:animEffect transition="in" filter="fade">
                                      <p:cBhvr>
                                        <p:cTn id="11" dur="500"/>
                                        <p:tgtEl>
                                          <p:spTgt spid="59398"/>
                                        </p:tgtEl>
                                      </p:cBhvr>
                                    </p:animEffect>
                                  </p:childTnLst>
                                </p:cTn>
                              </p:par>
                              <p:par>
                                <p:cTn id="12" presetID="10" presetClass="entr" presetSubtype="0" fill="hold" nodeType="withEffect">
                                  <p:stCondLst>
                                    <p:cond delay="0"/>
                                  </p:stCondLst>
                                  <p:childTnLst>
                                    <p:set>
                                      <p:cBhvr>
                                        <p:cTn id="13" dur="1" fill="hold">
                                          <p:stCondLst>
                                            <p:cond delay="0"/>
                                          </p:stCondLst>
                                        </p:cTn>
                                        <p:tgtEl>
                                          <p:spTgt spid="59393"/>
                                        </p:tgtEl>
                                        <p:attrNameLst>
                                          <p:attrName>style.visibility</p:attrName>
                                        </p:attrNameLst>
                                      </p:cBhvr>
                                      <p:to>
                                        <p:strVal val="visible"/>
                                      </p:to>
                                    </p:set>
                                    <p:animEffect transition="in" filter="fade">
                                      <p:cBhvr>
                                        <p:cTn id="14" dur="500"/>
                                        <p:tgtEl>
                                          <p:spTgt spid="59393"/>
                                        </p:tgtEl>
                                      </p:cBhvr>
                                    </p:animEffect>
                                  </p:childTnLst>
                                </p:cTn>
                              </p:par>
                              <p:par>
                                <p:cTn id="15" presetID="10" presetClass="entr" presetSubtype="0" fill="hold" nodeType="withEffect">
                                  <p:stCondLst>
                                    <p:cond delay="0"/>
                                  </p:stCondLst>
                                  <p:childTnLst>
                                    <p:set>
                                      <p:cBhvr>
                                        <p:cTn id="16" dur="1" fill="hold">
                                          <p:stCondLst>
                                            <p:cond delay="0"/>
                                          </p:stCondLst>
                                        </p:cTn>
                                        <p:tgtEl>
                                          <p:spTgt spid="59396"/>
                                        </p:tgtEl>
                                        <p:attrNameLst>
                                          <p:attrName>style.visibility</p:attrName>
                                        </p:attrNameLst>
                                      </p:cBhvr>
                                      <p:to>
                                        <p:strVal val="visible"/>
                                      </p:to>
                                    </p:set>
                                    <p:animEffect transition="in" filter="fade">
                                      <p:cBhvr>
                                        <p:cTn id="17" dur="500"/>
                                        <p:tgtEl>
                                          <p:spTgt spid="59396"/>
                                        </p:tgtEl>
                                      </p:cBhvr>
                                    </p:animEffect>
                                  </p:childTnLst>
                                </p:cTn>
                              </p:par>
                              <p:par>
                                <p:cTn id="18" presetID="10" presetClass="entr" presetSubtype="0" fill="hold" nodeType="withEffect">
                                  <p:stCondLst>
                                    <p:cond delay="0"/>
                                  </p:stCondLst>
                                  <p:childTnLst>
                                    <p:set>
                                      <p:cBhvr>
                                        <p:cTn id="19" dur="1" fill="hold">
                                          <p:stCondLst>
                                            <p:cond delay="0"/>
                                          </p:stCondLst>
                                        </p:cTn>
                                        <p:tgtEl>
                                          <p:spTgt spid="59399"/>
                                        </p:tgtEl>
                                        <p:attrNameLst>
                                          <p:attrName>style.visibility</p:attrName>
                                        </p:attrNameLst>
                                      </p:cBhvr>
                                      <p:to>
                                        <p:strVal val="visible"/>
                                      </p:to>
                                    </p:set>
                                    <p:animEffect transition="in" filter="fade">
                                      <p:cBhvr>
                                        <p:cTn id="20" dur="500"/>
                                        <p:tgtEl>
                                          <p:spTgt spid="5939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9401"/>
                                        </p:tgtEl>
                                        <p:attrNameLst>
                                          <p:attrName>style.visibility</p:attrName>
                                        </p:attrNameLst>
                                      </p:cBhvr>
                                      <p:to>
                                        <p:strVal val="visible"/>
                                      </p:to>
                                    </p:set>
                                    <p:animEffect transition="in" filter="fade">
                                      <p:cBhvr>
                                        <p:cTn id="23" dur="500"/>
                                        <p:tgtEl>
                                          <p:spTgt spid="5940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9402"/>
                                        </p:tgtEl>
                                        <p:attrNameLst>
                                          <p:attrName>style.visibility</p:attrName>
                                        </p:attrNameLst>
                                      </p:cBhvr>
                                      <p:to>
                                        <p:strVal val="visible"/>
                                      </p:to>
                                    </p:set>
                                    <p:animEffect transition="in" filter="fade">
                                      <p:cBhvr>
                                        <p:cTn id="26" dur="500"/>
                                        <p:tgtEl>
                                          <p:spTgt spid="5940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9400"/>
                                        </p:tgtEl>
                                        <p:attrNameLst>
                                          <p:attrName>style.visibility</p:attrName>
                                        </p:attrNameLst>
                                      </p:cBhvr>
                                      <p:to>
                                        <p:strVal val="visible"/>
                                      </p:to>
                                    </p:set>
                                    <p:animEffect transition="in" filter="fade">
                                      <p:cBhvr>
                                        <p:cTn id="29" dur="500"/>
                                        <p:tgtEl>
                                          <p:spTgt spid="59400"/>
                                        </p:tgtEl>
                                      </p:cBhvr>
                                    </p:animEffect>
                                  </p:childTnLst>
                                </p:cTn>
                              </p:par>
                            </p:childTnLst>
                          </p:cTn>
                        </p:par>
                        <p:par>
                          <p:cTn id="30" fill="hold" nodeType="afterGroup">
                            <p:stCondLst>
                              <p:cond delay="1000"/>
                            </p:stCondLst>
                            <p:childTnLst>
                              <p:par>
                                <p:cTn id="31" presetID="10" presetClass="entr" presetSubtype="0" fill="hold" grpId="0" nodeType="afterEffect">
                                  <p:stCondLst>
                                    <p:cond delay="2000"/>
                                  </p:stCondLst>
                                  <p:childTnLst>
                                    <p:set>
                                      <p:cBhvr>
                                        <p:cTn id="32" dur="1" fill="hold">
                                          <p:stCondLst>
                                            <p:cond delay="0"/>
                                          </p:stCondLst>
                                        </p:cTn>
                                        <p:tgtEl>
                                          <p:spTgt spid="59394"/>
                                        </p:tgtEl>
                                        <p:attrNameLst>
                                          <p:attrName>style.visibility</p:attrName>
                                        </p:attrNameLst>
                                      </p:cBhvr>
                                      <p:to>
                                        <p:strVal val="visible"/>
                                      </p:to>
                                    </p:set>
                                    <p:animEffect transition="in" filter="fade">
                                      <p:cBhvr>
                                        <p:cTn id="33" dur="500"/>
                                        <p:tgtEl>
                                          <p:spTgt spid="59394"/>
                                        </p:tgtEl>
                                      </p:cBhvr>
                                    </p:animEffect>
                                  </p:childTnLst>
                                </p:cTn>
                              </p:par>
                              <p:par>
                                <p:cTn id="34" presetID="10" presetClass="entr" presetSubtype="0" fill="hold" grpId="0" nodeType="withEffect">
                                  <p:stCondLst>
                                    <p:cond delay="2000"/>
                                  </p:stCondLst>
                                  <p:childTnLst>
                                    <p:set>
                                      <p:cBhvr>
                                        <p:cTn id="35" dur="1" fill="hold">
                                          <p:stCondLst>
                                            <p:cond delay="0"/>
                                          </p:stCondLst>
                                        </p:cTn>
                                        <p:tgtEl>
                                          <p:spTgt spid="59403"/>
                                        </p:tgtEl>
                                        <p:attrNameLst>
                                          <p:attrName>style.visibility</p:attrName>
                                        </p:attrNameLst>
                                      </p:cBhvr>
                                      <p:to>
                                        <p:strVal val="visible"/>
                                      </p:to>
                                    </p:set>
                                    <p:animEffect transition="in" filter="fade">
                                      <p:cBhvr>
                                        <p:cTn id="36" dur="500"/>
                                        <p:tgtEl>
                                          <p:spTgt spid="5940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9406"/>
                                        </p:tgtEl>
                                        <p:attrNameLst>
                                          <p:attrName>style.visibility</p:attrName>
                                        </p:attrNameLst>
                                      </p:cBhvr>
                                      <p:to>
                                        <p:strVal val="visible"/>
                                      </p:to>
                                    </p:set>
                                    <p:animEffect transition="in" filter="fade">
                                      <p:cBhvr>
                                        <p:cTn id="41" dur="500"/>
                                        <p:tgtEl>
                                          <p:spTgt spid="5940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9407"/>
                                        </p:tgtEl>
                                        <p:attrNameLst>
                                          <p:attrName>style.visibility</p:attrName>
                                        </p:attrNameLst>
                                      </p:cBhvr>
                                      <p:to>
                                        <p:strVal val="visible"/>
                                      </p:to>
                                    </p:set>
                                    <p:animEffect transition="in" filter="fade">
                                      <p:cBhvr>
                                        <p:cTn id="44" dur="500"/>
                                        <p:tgtEl>
                                          <p:spTgt spid="5940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9404"/>
                                        </p:tgtEl>
                                        <p:attrNameLst>
                                          <p:attrName>style.visibility</p:attrName>
                                        </p:attrNameLst>
                                      </p:cBhvr>
                                      <p:to>
                                        <p:strVal val="visible"/>
                                      </p:to>
                                    </p:set>
                                    <p:animEffect transition="in" filter="fade">
                                      <p:cBhvr>
                                        <p:cTn id="47" dur="500"/>
                                        <p:tgtEl>
                                          <p:spTgt spid="5940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9405"/>
                                        </p:tgtEl>
                                        <p:attrNameLst>
                                          <p:attrName>style.visibility</p:attrName>
                                        </p:attrNameLst>
                                      </p:cBhvr>
                                      <p:to>
                                        <p:strVal val="visible"/>
                                      </p:to>
                                    </p:set>
                                    <p:animEffect transition="in" filter="fade">
                                      <p:cBhvr>
                                        <p:cTn id="50" dur="500"/>
                                        <p:tgtEl>
                                          <p:spTgt spid="59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autoUpdateAnimBg="0"/>
      <p:bldP spid="59398" grpId="0" autoUpdateAnimBg="0"/>
      <p:bldP spid="59394" grpId="0" autoUpdateAnimBg="0"/>
      <p:bldP spid="59400" grpId="0" animBg="1"/>
      <p:bldP spid="59401" grpId="0" autoUpdateAnimBg="0"/>
      <p:bldP spid="59402" grpId="0" autoUpdateAnimBg="0"/>
      <p:bldP spid="59403" grpId="0" autoUpdateAnimBg="0"/>
      <p:bldP spid="59404" grpId="0" animBg="1"/>
      <p:bldP spid="59405" grpId="0" animBg="1"/>
      <p:bldP spid="59406" grpId="0" animBg="1"/>
      <p:bldP spid="5940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p:cNvSpPr>
          <p:nvPr/>
        </p:nvSpPr>
        <p:spPr bwMode="auto">
          <a:xfrm>
            <a:off x="6591300" y="4914900"/>
            <a:ext cx="6121400" cy="72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a:solidFill>
                  <a:schemeClr val="tx1"/>
                </a:solidFill>
                <a:latin typeface="Gill Sans MT" charset="0"/>
                <a:ea typeface="ＭＳ Ｐゴシック" charset="0"/>
                <a:cs typeface="ＭＳ Ｐゴシック" charset="0"/>
                <a:sym typeface="Gill Sans MT" charset="0"/>
              </a:rPr>
              <a:t>Silos</a:t>
            </a:r>
          </a:p>
        </p:txBody>
      </p:sp>
      <p:sp>
        <p:nvSpPr>
          <p:cNvPr id="61442" name="Rectangle 2"/>
          <p:cNvSpPr>
            <a:spLocks/>
          </p:cNvSpPr>
          <p:nvPr/>
        </p:nvSpPr>
        <p:spPr bwMode="auto">
          <a:xfrm>
            <a:off x="6591300" y="5645150"/>
            <a:ext cx="6311900"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a:solidFill>
                  <a:schemeClr val="tx1"/>
                </a:solidFill>
                <a:latin typeface="Gill Sans MT" charset="0"/>
                <a:ea typeface="ＭＳ Ｐゴシック" charset="0"/>
                <a:cs typeface="ＭＳ Ｐゴシック" charset="0"/>
                <a:sym typeface="Gill Sans MT" charset="0"/>
              </a:rPr>
              <a:t>Great for simple process</a:t>
            </a:r>
          </a:p>
          <a:p>
            <a:r>
              <a:rPr lang="en-US">
                <a:solidFill>
                  <a:schemeClr val="tx1"/>
                </a:solidFill>
                <a:latin typeface="Gill Sans MT" charset="0"/>
                <a:ea typeface="ＭＳ Ｐゴシック" charset="0"/>
                <a:cs typeface="ＭＳ Ｐゴシック" charset="0"/>
                <a:sym typeface="Gill Sans MT" charset="0"/>
              </a:rPr>
              <a:t>Bad for complex problems</a:t>
            </a:r>
          </a:p>
        </p:txBody>
      </p:sp>
      <p:sp>
        <p:nvSpPr>
          <p:cNvPr id="61443" name="Rectangle 3"/>
          <p:cNvSpPr>
            <a:spLocks/>
          </p:cNvSpPr>
          <p:nvPr/>
        </p:nvSpPr>
        <p:spPr bwMode="auto">
          <a:xfrm>
            <a:off x="6591300" y="4171950"/>
            <a:ext cx="6121400" cy="72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a:solidFill>
                  <a:schemeClr val="tx1"/>
                </a:solidFill>
                <a:latin typeface="Gill Sans MT" charset="0"/>
                <a:ea typeface="ＭＳ Ｐゴシック" charset="0"/>
                <a:cs typeface="ＭＳ Ｐゴシック" charset="0"/>
                <a:sym typeface="Gill Sans MT" charset="0"/>
              </a:rPr>
              <a:t>Each step down knows less</a:t>
            </a:r>
          </a:p>
        </p:txBody>
      </p:sp>
      <p:sp>
        <p:nvSpPr>
          <p:cNvPr id="61444" name="Rectangle 4"/>
          <p:cNvSpPr>
            <a:spLocks/>
          </p:cNvSpPr>
          <p:nvPr/>
        </p:nvSpPr>
        <p:spPr bwMode="auto">
          <a:xfrm>
            <a:off x="7213600" y="2813050"/>
            <a:ext cx="4876800"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a:solidFill>
                  <a:schemeClr val="tx1"/>
                </a:solidFill>
                <a:latin typeface="Gill Sans MT" charset="0"/>
                <a:ea typeface="ＭＳ Ｐゴシック" charset="0"/>
                <a:cs typeface="ＭＳ Ｐゴシック" charset="0"/>
                <a:sym typeface="Gill Sans MT" charset="0"/>
              </a:rPr>
              <a:t>Each layer increases complexity</a:t>
            </a:r>
          </a:p>
        </p:txBody>
      </p:sp>
      <p:pic>
        <p:nvPicPr>
          <p:cNvPr id="61445" name="Picture 5"/>
          <p:cNvPicPr>
            <a:picLocks noChangeAspect="1" noChangeArrowheads="1"/>
          </p:cNvPicPr>
          <p:nvPr/>
        </p:nvPicPr>
        <p:blipFill>
          <a:blip r:embed="rId4">
            <a:extLst>
              <a:ext uri="{28A0092B-C50C-407E-A947-70E740481C1C}">
                <a14:useLocalDpi xmlns="" xmlns:a14="http://schemas.microsoft.com/office/drawing/2010/main" val="0"/>
              </a:ext>
            </a:extLst>
          </a:blip>
          <a:srcRect l="244" r="244"/>
          <a:stretch>
            <a:fillRect/>
          </a:stretch>
        </p:blipFill>
        <p:spPr bwMode="auto">
          <a:xfrm>
            <a:off x="2476500" y="2184400"/>
            <a:ext cx="8051800" cy="6858000"/>
          </a:xfrm>
          <a:prstGeom prst="rect">
            <a:avLst/>
          </a:prstGeom>
          <a:noFill/>
          <a:ln>
            <a:noFill/>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1446" name="Rectangle 6"/>
          <p:cNvSpPr>
            <a:spLocks/>
          </p:cNvSpPr>
          <p:nvPr/>
        </p:nvSpPr>
        <p:spPr bwMode="auto">
          <a:xfrm>
            <a:off x="4316413" y="615950"/>
            <a:ext cx="4359275"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7200">
                <a:solidFill>
                  <a:schemeClr val="tx1"/>
                </a:solidFill>
                <a:latin typeface="Gill Sans MT" charset="0"/>
                <a:ea typeface="ＭＳ Ｐゴシック" charset="0"/>
                <a:cs typeface="ＭＳ Ｐゴシック" charset="0"/>
                <a:sym typeface="Gill Sans MT" charset="0"/>
              </a:rPr>
              <a:t>Hierarchies</a:t>
            </a:r>
          </a:p>
        </p:txBody>
      </p:sp>
      <p:sp>
        <p:nvSpPr>
          <p:cNvPr id="61447" name="Rectangle 7"/>
          <p:cNvSpPr>
            <a:spLocks/>
          </p:cNvSpPr>
          <p:nvPr/>
        </p:nvSpPr>
        <p:spPr bwMode="auto">
          <a:xfrm>
            <a:off x="2249488" y="615950"/>
            <a:ext cx="8493125"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7200">
                <a:solidFill>
                  <a:schemeClr val="tx1"/>
                </a:solidFill>
                <a:latin typeface="Gill Sans MT" charset="0"/>
                <a:ea typeface="ＭＳ Ｐゴシック" charset="0"/>
                <a:cs typeface="ＭＳ Ｐゴシック" charset="0"/>
                <a:sym typeface="Gill Sans MT" charset="0"/>
              </a:rPr>
              <a:t>Hierarchy Not Enough</a:t>
            </a:r>
          </a:p>
        </p:txBody>
      </p:sp>
      <p:pic>
        <p:nvPicPr>
          <p:cNvPr id="61448" name="Picture 8"/>
          <p:cNvPicPr>
            <a:picLocks noChangeAspect="1" noChangeArrowheads="1"/>
          </p:cNvPicPr>
          <p:nvPr/>
        </p:nvPicPr>
        <p:blipFill>
          <a:blip r:embed="rId4">
            <a:extLst>
              <a:ext uri="{28A0092B-C50C-407E-A947-70E740481C1C}">
                <a14:useLocalDpi xmlns="" xmlns:a14="http://schemas.microsoft.com/office/drawing/2010/main" val="0"/>
              </a:ext>
            </a:extLst>
          </a:blip>
          <a:srcRect l="244" r="48430"/>
          <a:stretch>
            <a:fillRect/>
          </a:stretch>
        </p:blipFill>
        <p:spPr bwMode="auto">
          <a:xfrm>
            <a:off x="2470150" y="2184400"/>
            <a:ext cx="4152900" cy="6858000"/>
          </a:xfrm>
          <a:prstGeom prst="rect">
            <a:avLst/>
          </a:prstGeom>
          <a:noFill/>
          <a:ln>
            <a:noFill/>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1449" name="Oval 9"/>
          <p:cNvSpPr>
            <a:spLocks/>
          </p:cNvSpPr>
          <p:nvPr/>
        </p:nvSpPr>
        <p:spPr bwMode="auto">
          <a:xfrm>
            <a:off x="7708900" y="5600700"/>
            <a:ext cx="698500" cy="508000"/>
          </a:xfrm>
          <a:prstGeom prst="ellipse">
            <a:avLst/>
          </a:prstGeom>
          <a:noFill/>
          <a:ln w="50800">
            <a:solidFill>
              <a:srgbClr val="8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1450" name="Oval 10"/>
          <p:cNvSpPr>
            <a:spLocks/>
          </p:cNvSpPr>
          <p:nvPr/>
        </p:nvSpPr>
        <p:spPr bwMode="auto">
          <a:xfrm>
            <a:off x="2641600" y="7404100"/>
            <a:ext cx="863600" cy="508000"/>
          </a:xfrm>
          <a:prstGeom prst="ellipse">
            <a:avLst/>
          </a:prstGeom>
          <a:noFill/>
          <a:ln w="50800">
            <a:solidFill>
              <a:srgbClr val="8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Tree>
    <p:custDataLst>
      <p:tags r:id="rId1"/>
    </p:custData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fade">
                                      <p:cBhvr>
                                        <p:cTn id="7" dur="500"/>
                                        <p:tgtEl>
                                          <p:spTgt spid="61444"/>
                                        </p:tgtEl>
                                      </p:cBhvr>
                                    </p:animEffect>
                                  </p:childTnLst>
                                </p:cTn>
                              </p:par>
                            </p:childTnLst>
                          </p:cTn>
                        </p:par>
                        <p:par>
                          <p:cTn id="8" fill="hold" nodeType="afterGroup">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61443"/>
                                        </p:tgtEl>
                                        <p:attrNameLst>
                                          <p:attrName>style.visibility</p:attrName>
                                        </p:attrNameLst>
                                      </p:cBhvr>
                                      <p:to>
                                        <p:strVal val="visible"/>
                                      </p:to>
                                    </p:set>
                                    <p:animEffect transition="in" filter="fade">
                                      <p:cBhvr>
                                        <p:cTn id="11" dur="500"/>
                                        <p:tgtEl>
                                          <p:spTgt spid="61443"/>
                                        </p:tgtEl>
                                      </p:cBhvr>
                                    </p:animEffect>
                                  </p:childTnLst>
                                </p:cTn>
                              </p:par>
                            </p:childTnLst>
                          </p:cTn>
                        </p:par>
                        <p:par>
                          <p:cTn id="12" fill="hold" nodeType="afterGroup">
                            <p:stCondLst>
                              <p:cond delay="3000"/>
                            </p:stCondLst>
                            <p:childTnLst>
                              <p:par>
                                <p:cTn id="13" presetID="10" presetClass="entr" presetSubtype="0" fill="hold" grpId="0" nodeType="afterEffect">
                                  <p:stCondLst>
                                    <p:cond delay="2000"/>
                                  </p:stCondLst>
                                  <p:childTnLst>
                                    <p:set>
                                      <p:cBhvr>
                                        <p:cTn id="14" dur="1" fill="hold">
                                          <p:stCondLst>
                                            <p:cond delay="0"/>
                                          </p:stCondLst>
                                        </p:cTn>
                                        <p:tgtEl>
                                          <p:spTgt spid="61441"/>
                                        </p:tgtEl>
                                        <p:attrNameLst>
                                          <p:attrName>style.visibility</p:attrName>
                                        </p:attrNameLst>
                                      </p:cBhvr>
                                      <p:to>
                                        <p:strVal val="visible"/>
                                      </p:to>
                                    </p:set>
                                    <p:animEffect transition="in" filter="fade">
                                      <p:cBhvr>
                                        <p:cTn id="15" dur="500"/>
                                        <p:tgtEl>
                                          <p:spTgt spid="61441"/>
                                        </p:tgtEl>
                                      </p:cBhvr>
                                    </p:animEffect>
                                  </p:childTnLst>
                                </p:cTn>
                              </p:par>
                            </p:childTnLst>
                          </p:cTn>
                        </p:par>
                        <p:par>
                          <p:cTn id="16" fill="hold" nodeType="afterGroup">
                            <p:stCondLst>
                              <p:cond delay="5500"/>
                            </p:stCondLst>
                            <p:childTnLst>
                              <p:par>
                                <p:cTn id="17" presetID="10" presetClass="entr" presetSubtype="0" fill="hold" grpId="0" nodeType="afterEffect">
                                  <p:stCondLst>
                                    <p:cond delay="2000"/>
                                  </p:stCondLst>
                                  <p:childTnLst>
                                    <p:set>
                                      <p:cBhvr>
                                        <p:cTn id="18" dur="1" fill="hold">
                                          <p:stCondLst>
                                            <p:cond delay="0"/>
                                          </p:stCondLst>
                                        </p:cTn>
                                        <p:tgtEl>
                                          <p:spTgt spid="61442"/>
                                        </p:tgtEl>
                                        <p:attrNameLst>
                                          <p:attrName>style.visibility</p:attrName>
                                        </p:attrNameLst>
                                      </p:cBhvr>
                                      <p:to>
                                        <p:strVal val="visible"/>
                                      </p:to>
                                    </p:set>
                                    <p:animEffect transition="in" filter="fade">
                                      <p:cBhvr>
                                        <p:cTn id="19" dur="500"/>
                                        <p:tgtEl>
                                          <p:spTgt spid="6144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nodeType="clickEffect">
                                  <p:stCondLst>
                                    <p:cond delay="0"/>
                                  </p:stCondLst>
                                  <p:childTnLst>
                                    <p:animEffect transition="out" filter="fade">
                                      <p:cBhvr>
                                        <p:cTn id="23" dur="500"/>
                                        <p:tgtEl>
                                          <p:spTgt spid="61448"/>
                                        </p:tgtEl>
                                      </p:cBhvr>
                                    </p:animEffect>
                                    <p:set>
                                      <p:cBhvr>
                                        <p:cTn id="24" dur="1" fill="hold">
                                          <p:stCondLst>
                                            <p:cond delay="499"/>
                                          </p:stCondLst>
                                        </p:cTn>
                                        <p:tgtEl>
                                          <p:spTgt spid="61448"/>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61445"/>
                                        </p:tgtEl>
                                        <p:attrNameLst>
                                          <p:attrName>style.visibility</p:attrName>
                                        </p:attrNameLst>
                                      </p:cBhvr>
                                      <p:to>
                                        <p:strVal val="visible"/>
                                      </p:to>
                                    </p:set>
                                    <p:animEffect transition="in" filter="fade">
                                      <p:cBhvr>
                                        <p:cTn id="27" dur="500"/>
                                        <p:tgtEl>
                                          <p:spTgt spid="61445"/>
                                        </p:tgtEl>
                                      </p:cBhvr>
                                    </p:animEffect>
                                  </p:childTnLst>
                                </p:cTn>
                              </p:par>
                              <p:par>
                                <p:cTn id="28" presetID="10" presetClass="exit" presetSubtype="0" fill="hold" grpId="1" nodeType="withEffect">
                                  <p:stCondLst>
                                    <p:cond delay="0"/>
                                  </p:stCondLst>
                                  <p:childTnLst>
                                    <p:animEffect transition="out" filter="fade">
                                      <p:cBhvr>
                                        <p:cTn id="29" dur="500"/>
                                        <p:tgtEl>
                                          <p:spTgt spid="61442"/>
                                        </p:tgtEl>
                                      </p:cBhvr>
                                    </p:animEffect>
                                    <p:set>
                                      <p:cBhvr>
                                        <p:cTn id="30" dur="1" fill="hold">
                                          <p:stCondLst>
                                            <p:cond delay="499"/>
                                          </p:stCondLst>
                                        </p:cTn>
                                        <p:tgtEl>
                                          <p:spTgt spid="61442"/>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61446"/>
                                        </p:tgtEl>
                                      </p:cBhvr>
                                    </p:animEffect>
                                    <p:set>
                                      <p:cBhvr>
                                        <p:cTn id="33" dur="1" fill="hold">
                                          <p:stCondLst>
                                            <p:cond delay="499"/>
                                          </p:stCondLst>
                                        </p:cTn>
                                        <p:tgtEl>
                                          <p:spTgt spid="6144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61444"/>
                                        </p:tgtEl>
                                      </p:cBhvr>
                                    </p:animEffect>
                                    <p:set>
                                      <p:cBhvr>
                                        <p:cTn id="36" dur="1" fill="hold">
                                          <p:stCondLst>
                                            <p:cond delay="499"/>
                                          </p:stCondLst>
                                        </p:cTn>
                                        <p:tgtEl>
                                          <p:spTgt spid="6144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61443"/>
                                        </p:tgtEl>
                                      </p:cBhvr>
                                    </p:animEffect>
                                    <p:set>
                                      <p:cBhvr>
                                        <p:cTn id="39" dur="1" fill="hold">
                                          <p:stCondLst>
                                            <p:cond delay="499"/>
                                          </p:stCondLst>
                                        </p:cTn>
                                        <p:tgtEl>
                                          <p:spTgt spid="6144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61441"/>
                                        </p:tgtEl>
                                      </p:cBhvr>
                                    </p:animEffect>
                                    <p:set>
                                      <p:cBhvr>
                                        <p:cTn id="42" dur="1" fill="hold">
                                          <p:stCondLst>
                                            <p:cond delay="499"/>
                                          </p:stCondLst>
                                        </p:cTn>
                                        <p:tgtEl>
                                          <p:spTgt spid="61441"/>
                                        </p:tgtEl>
                                        <p:attrNameLst>
                                          <p:attrName>style.visibility</p:attrName>
                                        </p:attrNameLst>
                                      </p:cBhvr>
                                      <p:to>
                                        <p:strVal val="hidden"/>
                                      </p:to>
                                    </p:set>
                                  </p:childTnLst>
                                </p:cTn>
                              </p:par>
                            </p:childTnLst>
                          </p:cTn>
                        </p:par>
                        <p:par>
                          <p:cTn id="43" fill="hold" nodeType="afterGroup">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61447"/>
                                        </p:tgtEl>
                                        <p:attrNameLst>
                                          <p:attrName>style.visibility</p:attrName>
                                        </p:attrNameLst>
                                      </p:cBhvr>
                                      <p:to>
                                        <p:strVal val="visible"/>
                                      </p:to>
                                    </p:set>
                                    <p:animEffect transition="in" filter="fade">
                                      <p:cBhvr>
                                        <p:cTn id="46" dur="500"/>
                                        <p:tgtEl>
                                          <p:spTgt spid="61447"/>
                                        </p:tgtEl>
                                      </p:cBhvr>
                                    </p:animEffect>
                                  </p:childTnLst>
                                </p:cTn>
                              </p:par>
                            </p:childTnLst>
                          </p:cTn>
                        </p:par>
                        <p:par>
                          <p:cTn id="47" fill="hold" nodeType="afterGroup">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61449"/>
                                        </p:tgtEl>
                                        <p:attrNameLst>
                                          <p:attrName>style.visibility</p:attrName>
                                        </p:attrNameLst>
                                      </p:cBhvr>
                                      <p:to>
                                        <p:strVal val="visible"/>
                                      </p:to>
                                    </p:set>
                                    <p:animEffect transition="in" filter="fade">
                                      <p:cBhvr>
                                        <p:cTn id="50" dur="500"/>
                                        <p:tgtEl>
                                          <p:spTgt spid="6144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1450"/>
                                        </p:tgtEl>
                                        <p:attrNameLst>
                                          <p:attrName>style.visibility</p:attrName>
                                        </p:attrNameLst>
                                      </p:cBhvr>
                                      <p:to>
                                        <p:strVal val="visible"/>
                                      </p:to>
                                    </p:set>
                                    <p:animEffect transition="in" filter="fade">
                                      <p:cBhvr>
                                        <p:cTn id="53" dur="500"/>
                                        <p:tgtEl>
                                          <p:spTgt spid="61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 grpId="0" autoUpdateAnimBg="0"/>
      <p:bldP spid="61441" grpId="1" autoUpdateAnimBg="0"/>
      <p:bldP spid="61442" grpId="0" autoUpdateAnimBg="0"/>
      <p:bldP spid="61442" grpId="1" autoUpdateAnimBg="0"/>
      <p:bldP spid="61443" grpId="0" autoUpdateAnimBg="0"/>
      <p:bldP spid="61443" grpId="1" autoUpdateAnimBg="0"/>
      <p:bldP spid="61444" grpId="0" autoUpdateAnimBg="0"/>
      <p:bldP spid="61444" grpId="1" autoUpdateAnimBg="0"/>
      <p:bldP spid="61446" grpId="0" autoUpdateAnimBg="0"/>
      <p:bldP spid="61447" grpId="0" autoUpdateAnimBg="0"/>
      <p:bldP spid="61449" grpId="0" animBg="1"/>
      <p:bldP spid="614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p:cNvSpPr>
          <p:nvPr/>
        </p:nvSpPr>
        <p:spPr bwMode="auto">
          <a:xfrm>
            <a:off x="4562475" y="882650"/>
            <a:ext cx="3867150"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7200">
                <a:solidFill>
                  <a:schemeClr val="tx1"/>
                </a:solidFill>
                <a:latin typeface="Gill Sans MT" charset="0"/>
                <a:ea typeface="ＭＳ Ｐゴシック" charset="0"/>
                <a:cs typeface="ＭＳ Ｐゴシック" charset="0"/>
                <a:sym typeface="Gill Sans MT" charset="0"/>
              </a:rPr>
              <a:t>Networks</a:t>
            </a:r>
          </a:p>
        </p:txBody>
      </p:sp>
      <p:sp>
        <p:nvSpPr>
          <p:cNvPr id="61442" name="Rectangle 2"/>
          <p:cNvSpPr>
            <a:spLocks/>
          </p:cNvSpPr>
          <p:nvPr/>
        </p:nvSpPr>
        <p:spPr bwMode="auto">
          <a:xfrm>
            <a:off x="8039100" y="8724900"/>
            <a:ext cx="40894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1800">
                <a:solidFill>
                  <a:schemeClr val="tx1"/>
                </a:solidFill>
                <a:latin typeface="Gill Sans MT" charset="0"/>
                <a:ea typeface="ＭＳ Ｐゴシック" charset="0"/>
                <a:cs typeface="ＭＳ Ｐゴシック" charset="0"/>
                <a:sym typeface="Gill Sans MT" charset="0"/>
              </a:rPr>
              <a:t>Watts &amp; Strogatz, Nature 393, 440 (1998)</a:t>
            </a:r>
          </a:p>
        </p:txBody>
      </p:sp>
      <p:pic>
        <p:nvPicPr>
          <p:cNvPr id="61443"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895350" y="2590800"/>
            <a:ext cx="11080750" cy="6019800"/>
          </a:xfrm>
          <a:prstGeom prst="rect">
            <a:avLst/>
          </a:prstGeom>
          <a:noFill/>
          <a:ln>
            <a:noFill/>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 name="Rectangle 1"/>
          <p:cNvSpPr>
            <a:spLocks noChangeArrowheads="1"/>
          </p:cNvSpPr>
          <p:nvPr/>
        </p:nvSpPr>
        <p:spPr bwMode="auto">
          <a:xfrm>
            <a:off x="4749800" y="3048000"/>
            <a:ext cx="3276600" cy="4191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6" name="Rectangle 5"/>
          <p:cNvSpPr>
            <a:spLocks noChangeArrowheads="1"/>
          </p:cNvSpPr>
          <p:nvPr/>
        </p:nvSpPr>
        <p:spPr bwMode="auto">
          <a:xfrm>
            <a:off x="8636000" y="3124200"/>
            <a:ext cx="3276600" cy="4191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custDataLst>
      <p:tags r:id="rId1"/>
    </p:custData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p:cNvSpPr>
          <p:nvPr/>
        </p:nvSpPr>
        <p:spPr bwMode="auto">
          <a:xfrm>
            <a:off x="1458913" y="882650"/>
            <a:ext cx="10075862"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7200">
                <a:solidFill>
                  <a:schemeClr val="tx1"/>
                </a:solidFill>
                <a:latin typeface="Gill Sans MT" charset="0"/>
                <a:ea typeface="ＭＳ Ｐゴシック" charset="0"/>
                <a:cs typeface="ＭＳ Ｐゴシック" charset="0"/>
                <a:sym typeface="Gill Sans MT" charset="0"/>
              </a:rPr>
              <a:t>The power of small worlds</a:t>
            </a:r>
          </a:p>
        </p:txBody>
      </p:sp>
      <p:graphicFrame>
        <p:nvGraphicFramePr>
          <p:cNvPr id="65538" name="Group 2"/>
          <p:cNvGraphicFramePr>
            <a:graphicFrameLocks noGrp="1"/>
          </p:cNvGraphicFramePr>
          <p:nvPr/>
        </p:nvGraphicFramePr>
        <p:xfrm>
          <a:off x="1281113" y="2578100"/>
          <a:ext cx="10439400" cy="1149350"/>
        </p:xfrm>
        <a:graphic>
          <a:graphicData uri="http://schemas.openxmlformats.org/drawingml/2006/table">
            <a:tbl>
              <a:tblPr/>
              <a:tblGrid>
                <a:gridCol w="4152900"/>
                <a:gridCol w="3136900"/>
                <a:gridCol w="3149600"/>
              </a:tblGrid>
              <a:tr h="1149350">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1168400" algn="l"/>
                        </a:tabLst>
                      </a:pPr>
                      <a:r>
                        <a:rPr kumimoji="0" lang="en-US" sz="4800" b="1" i="0" u="none" strike="noStrike" cap="none" normalizeH="0" baseline="0" dirty="0">
                          <a:ln>
                            <a:noFill/>
                          </a:ln>
                          <a:solidFill>
                            <a:srgbClr val="FF6666"/>
                          </a:solidFill>
                          <a:effectLst/>
                          <a:latin typeface="Gill Sans MT" charset="0"/>
                          <a:ea typeface="ヒラギノ角ゴ ProN W3" charset="0"/>
                          <a:cs typeface="Gill Sans MT" charset="0"/>
                          <a:sym typeface="Gill Sans MT" charset="0"/>
                        </a:rPr>
                        <a:t>Connections</a:t>
                      </a:r>
                    </a:p>
                  </a:txBody>
                  <a:tcPr marL="38100" marR="38100" marT="38100" marB="38100" anchor="ctr" horzOverflow="overflow">
                    <a:lnL cap="flat">
                      <a:noFill/>
                    </a:lnL>
                    <a:lnR w="25400" cap="flat" cmpd="sng" algn="ctr">
                      <a:solidFill>
                        <a:schemeClr val="accent1"/>
                      </a:solidFill>
                      <a:prstDash val="solid"/>
                      <a:round/>
                      <a:headEnd type="none" w="med" len="med"/>
                      <a:tailEnd type="none" w="med" len="med"/>
                    </a:lnR>
                    <a:lnT cap="flat">
                      <a:noFill/>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1168400" algn="l"/>
                        </a:tabLst>
                      </a:pPr>
                      <a:r>
                        <a:rPr kumimoji="0" lang="en-US" sz="4800" b="1" i="0" u="none" strike="noStrike" cap="none" normalizeH="0" baseline="0" dirty="0">
                          <a:ln>
                            <a:noFill/>
                          </a:ln>
                          <a:solidFill>
                            <a:srgbClr val="FF6666"/>
                          </a:solidFill>
                          <a:effectLst/>
                          <a:latin typeface="Gill Sans MT" charset="0"/>
                          <a:ea typeface="ヒラギノ角ゴ ProN W3" charset="0"/>
                          <a:cs typeface="Gill Sans MT" charset="0"/>
                          <a:sym typeface="Gill Sans MT" charset="0"/>
                        </a:rPr>
                        <a:t>Random</a:t>
                      </a:r>
                    </a:p>
                  </a:txBody>
                  <a:tcPr marL="38100" marR="38100" marT="38100" marB="38100"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cap="flat">
                      <a:noFill/>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1168400" algn="l"/>
                        </a:tabLst>
                      </a:pPr>
                      <a:r>
                        <a:rPr kumimoji="0" lang="en-US" sz="4800" b="1" i="0" u="none" strike="noStrike" cap="none" normalizeH="0" baseline="0" dirty="0">
                          <a:ln>
                            <a:noFill/>
                          </a:ln>
                          <a:solidFill>
                            <a:srgbClr val="FF6666"/>
                          </a:solidFill>
                          <a:effectLst/>
                          <a:latin typeface="Gill Sans MT" charset="0"/>
                          <a:ea typeface="ヒラギノ角ゴ ProN W3" charset="0"/>
                          <a:cs typeface="Gill Sans MT" charset="0"/>
                          <a:sym typeface="Gill Sans MT" charset="0"/>
                        </a:rPr>
                        <a:t>Steps</a:t>
                      </a:r>
                    </a:p>
                  </a:txBody>
                  <a:tcPr marL="38100" marR="38100" marT="38100" marB="38100" anchor="ctr" horzOverflow="overflow">
                    <a:lnL w="25400" cap="flat" cmpd="sng" algn="ctr">
                      <a:solidFill>
                        <a:schemeClr val="accent1"/>
                      </a:solidFill>
                      <a:prstDash val="solid"/>
                      <a:round/>
                      <a:headEnd type="none" w="med" len="med"/>
                      <a:tailEnd type="none" w="med" len="med"/>
                    </a:lnL>
                    <a:lnR cap="flat">
                      <a:noFill/>
                    </a:lnR>
                    <a:lnT cap="flat">
                      <a:noFill/>
                    </a:lnT>
                    <a:lnB w="254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63497" name="Rectangle 46"/>
          <p:cNvSpPr>
            <a:spLocks/>
          </p:cNvSpPr>
          <p:nvPr/>
        </p:nvSpPr>
        <p:spPr bwMode="auto">
          <a:xfrm>
            <a:off x="1155700" y="2235200"/>
            <a:ext cx="85598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1800">
                <a:solidFill>
                  <a:schemeClr val="tx1"/>
                </a:solidFill>
                <a:latin typeface="Gill Sans MT" charset="0"/>
                <a:ea typeface="ＭＳ Ｐゴシック" charset="0"/>
                <a:cs typeface="ＭＳ Ｐゴシック" charset="0"/>
                <a:sym typeface="Gill Sans MT" charset="0"/>
              </a:rPr>
              <a:t>From Buchanan, </a:t>
            </a:r>
            <a:r>
              <a:rPr lang="en-US" sz="1800">
                <a:solidFill>
                  <a:schemeClr val="tx1"/>
                </a:solidFill>
                <a:latin typeface="Gill Sans MT Bold" charset="0"/>
                <a:ea typeface="ＭＳ Ｐゴシック" charset="0"/>
                <a:cs typeface="ＭＳ Ｐゴシック" charset="0"/>
                <a:sym typeface="Gill Sans MT Bold" charset="0"/>
              </a:rPr>
              <a:t>Nexus </a:t>
            </a:r>
            <a:r>
              <a:rPr lang="en-US" sz="1800">
                <a:solidFill>
                  <a:schemeClr val="tx1"/>
                </a:solidFill>
                <a:latin typeface="Gill Sans MT" charset="0"/>
                <a:ea typeface="ＭＳ Ｐゴシック" charset="0"/>
                <a:cs typeface="ＭＳ Ｐゴシック" charset="0"/>
                <a:sym typeface="Gill Sans MT" charset="0"/>
              </a:rPr>
              <a:t>based on the work of Watts &amp; Strogatz, Nature 393, 440 (1998)</a:t>
            </a:r>
          </a:p>
        </p:txBody>
      </p:sp>
      <p:grpSp>
        <p:nvGrpSpPr>
          <p:cNvPr id="3" name="Group 2"/>
          <p:cNvGrpSpPr>
            <a:grpSpLocks/>
          </p:cNvGrpSpPr>
          <p:nvPr/>
        </p:nvGrpSpPr>
        <p:grpSpPr bwMode="auto">
          <a:xfrm>
            <a:off x="1320800" y="4191000"/>
            <a:ext cx="10972800" cy="762000"/>
            <a:chOff x="1320800" y="4191000"/>
            <a:chExt cx="10972800" cy="762000"/>
          </a:xfrm>
        </p:grpSpPr>
        <p:sp>
          <p:nvSpPr>
            <p:cNvPr id="63507" name="TextBox 1"/>
            <p:cNvSpPr txBox="1">
              <a:spLocks noChangeArrowheads="1"/>
            </p:cNvSpPr>
            <p:nvPr/>
          </p:nvSpPr>
          <p:spPr bwMode="auto">
            <a:xfrm>
              <a:off x="1320800" y="4191000"/>
              <a:ext cx="4114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9pPr>
            </a:lstStyle>
            <a:p>
              <a:pPr eaLnBrk="1" hangingPunct="1"/>
              <a:r>
                <a:rPr lang="en-US">
                  <a:latin typeface="Gill Sans MT" charset="0"/>
                  <a:cs typeface="Gill Sans MT" charset="0"/>
                </a:rPr>
                <a:t>50 (regular)</a:t>
              </a:r>
            </a:p>
          </p:txBody>
        </p:sp>
        <p:sp>
          <p:nvSpPr>
            <p:cNvPr id="63508" name="TextBox 7"/>
            <p:cNvSpPr txBox="1">
              <a:spLocks noChangeArrowheads="1"/>
            </p:cNvSpPr>
            <p:nvPr/>
          </p:nvSpPr>
          <p:spPr bwMode="auto">
            <a:xfrm>
              <a:off x="4902200" y="4191000"/>
              <a:ext cx="4114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9pPr>
            </a:lstStyle>
            <a:p>
              <a:pPr eaLnBrk="1" hangingPunct="1"/>
              <a:r>
                <a:rPr lang="en-US">
                  <a:latin typeface="Gill Sans MT" charset="0"/>
                  <a:cs typeface="Gill Sans MT" charset="0"/>
                </a:rPr>
                <a:t>0</a:t>
              </a:r>
            </a:p>
          </p:txBody>
        </p:sp>
        <p:sp>
          <p:nvSpPr>
            <p:cNvPr id="63509" name="TextBox 16"/>
            <p:cNvSpPr txBox="1">
              <a:spLocks noChangeArrowheads="1"/>
            </p:cNvSpPr>
            <p:nvPr/>
          </p:nvSpPr>
          <p:spPr bwMode="auto">
            <a:xfrm>
              <a:off x="8178800" y="4191000"/>
              <a:ext cx="4114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9pPr>
            </a:lstStyle>
            <a:p>
              <a:pPr eaLnBrk="1" hangingPunct="1"/>
              <a:r>
                <a:rPr lang="en-US">
                  <a:latin typeface="Gill Sans MT" charset="0"/>
                  <a:cs typeface="Gill Sans MT" charset="0"/>
                </a:rPr>
                <a:t>60 million</a:t>
              </a:r>
            </a:p>
          </p:txBody>
        </p:sp>
      </p:grpSp>
      <p:grpSp>
        <p:nvGrpSpPr>
          <p:cNvPr id="4" name="Group 3"/>
          <p:cNvGrpSpPr>
            <a:grpSpLocks/>
          </p:cNvGrpSpPr>
          <p:nvPr/>
        </p:nvGrpSpPr>
        <p:grpSpPr bwMode="auto">
          <a:xfrm>
            <a:off x="1320800" y="5257800"/>
            <a:ext cx="10972800" cy="762000"/>
            <a:chOff x="1320800" y="5257800"/>
            <a:chExt cx="10972800" cy="762000"/>
          </a:xfrm>
        </p:grpSpPr>
        <p:sp>
          <p:nvSpPr>
            <p:cNvPr id="63504" name="TextBox 5"/>
            <p:cNvSpPr txBox="1">
              <a:spLocks noChangeArrowheads="1"/>
            </p:cNvSpPr>
            <p:nvPr/>
          </p:nvSpPr>
          <p:spPr bwMode="auto">
            <a:xfrm>
              <a:off x="1320800" y="5257800"/>
              <a:ext cx="4114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9pPr>
            </a:lstStyle>
            <a:p>
              <a:pPr eaLnBrk="1" hangingPunct="1"/>
              <a:r>
                <a:rPr lang="en-US">
                  <a:latin typeface="Gill Sans MT" charset="0"/>
                  <a:cs typeface="Gill Sans MT" charset="0"/>
                </a:rPr>
                <a:t>50 (small world)</a:t>
              </a:r>
            </a:p>
          </p:txBody>
        </p:sp>
        <p:sp>
          <p:nvSpPr>
            <p:cNvPr id="63505" name="TextBox 8"/>
            <p:cNvSpPr txBox="1">
              <a:spLocks noChangeArrowheads="1"/>
            </p:cNvSpPr>
            <p:nvPr/>
          </p:nvSpPr>
          <p:spPr bwMode="auto">
            <a:xfrm>
              <a:off x="4902200" y="5257800"/>
              <a:ext cx="4114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9pPr>
            </a:lstStyle>
            <a:p>
              <a:pPr eaLnBrk="1" hangingPunct="1"/>
              <a:r>
                <a:rPr lang="en-US">
                  <a:latin typeface="Gill Sans MT" charset="0"/>
                  <a:cs typeface="Gill Sans MT" charset="0"/>
                </a:rPr>
                <a:t>1 in 5000</a:t>
              </a:r>
            </a:p>
          </p:txBody>
        </p:sp>
        <p:sp>
          <p:nvSpPr>
            <p:cNvPr id="63506" name="TextBox 17"/>
            <p:cNvSpPr txBox="1">
              <a:spLocks noChangeArrowheads="1"/>
            </p:cNvSpPr>
            <p:nvPr/>
          </p:nvSpPr>
          <p:spPr bwMode="auto">
            <a:xfrm>
              <a:off x="8178800" y="5257800"/>
              <a:ext cx="4114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9pPr>
            </a:lstStyle>
            <a:p>
              <a:pPr eaLnBrk="1" hangingPunct="1"/>
              <a:r>
                <a:rPr lang="en-US">
                  <a:latin typeface="Gill Sans MT" charset="0"/>
                  <a:cs typeface="Gill Sans MT" charset="0"/>
                </a:rPr>
                <a:t>8</a:t>
              </a:r>
            </a:p>
          </p:txBody>
        </p:sp>
      </p:grpSp>
      <p:grpSp>
        <p:nvGrpSpPr>
          <p:cNvPr id="5" name="Group 4"/>
          <p:cNvGrpSpPr>
            <a:grpSpLocks/>
          </p:cNvGrpSpPr>
          <p:nvPr/>
        </p:nvGrpSpPr>
        <p:grpSpPr bwMode="auto">
          <a:xfrm>
            <a:off x="1320800" y="6438900"/>
            <a:ext cx="10972800" cy="762000"/>
            <a:chOff x="1320800" y="6438900"/>
            <a:chExt cx="10972800" cy="762000"/>
          </a:xfrm>
        </p:grpSpPr>
        <p:sp>
          <p:nvSpPr>
            <p:cNvPr id="63501" name="TextBox 6"/>
            <p:cNvSpPr txBox="1">
              <a:spLocks noChangeArrowheads="1"/>
            </p:cNvSpPr>
            <p:nvPr/>
          </p:nvSpPr>
          <p:spPr bwMode="auto">
            <a:xfrm>
              <a:off x="1320800" y="6438900"/>
              <a:ext cx="4114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9pPr>
            </a:lstStyle>
            <a:p>
              <a:pPr eaLnBrk="1" hangingPunct="1"/>
              <a:r>
                <a:rPr lang="en-US">
                  <a:latin typeface="Gill Sans MT" charset="0"/>
                  <a:cs typeface="Gill Sans MT" charset="0"/>
                </a:rPr>
                <a:t>50 (small world)</a:t>
              </a:r>
            </a:p>
          </p:txBody>
        </p:sp>
        <p:sp>
          <p:nvSpPr>
            <p:cNvPr id="63502" name="TextBox 9"/>
            <p:cNvSpPr txBox="1">
              <a:spLocks noChangeArrowheads="1"/>
            </p:cNvSpPr>
            <p:nvPr/>
          </p:nvSpPr>
          <p:spPr bwMode="auto">
            <a:xfrm>
              <a:off x="4902200" y="6438900"/>
              <a:ext cx="4114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9pPr>
            </a:lstStyle>
            <a:p>
              <a:pPr eaLnBrk="1" hangingPunct="1"/>
              <a:r>
                <a:rPr lang="en-US">
                  <a:latin typeface="Gill Sans MT" charset="0"/>
                  <a:cs typeface="Gill Sans MT" charset="0"/>
                </a:rPr>
                <a:t>1 in 3333</a:t>
              </a:r>
            </a:p>
          </p:txBody>
        </p:sp>
        <p:sp>
          <p:nvSpPr>
            <p:cNvPr id="63503" name="TextBox 18"/>
            <p:cNvSpPr txBox="1">
              <a:spLocks noChangeArrowheads="1"/>
            </p:cNvSpPr>
            <p:nvPr/>
          </p:nvSpPr>
          <p:spPr bwMode="auto">
            <a:xfrm>
              <a:off x="8178800" y="6438900"/>
              <a:ext cx="4114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9pPr>
            </a:lstStyle>
            <a:p>
              <a:pPr eaLnBrk="1" hangingPunct="1"/>
              <a:r>
                <a:rPr lang="en-US">
                  <a:latin typeface="Gill Sans MT" charset="0"/>
                  <a:cs typeface="Gill Sans MT" charset="0"/>
                </a:rPr>
                <a:t>5</a:t>
              </a:r>
            </a:p>
          </p:txBody>
        </p:sp>
      </p:grpSp>
    </p:spTree>
    <p:custDataLst>
      <p:tags r:id="rId1"/>
    </p:custData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p:cNvSpPr>
          <p:nvPr/>
        </p:nvSpPr>
        <p:spPr bwMode="auto">
          <a:xfrm>
            <a:off x="2789238" y="882650"/>
            <a:ext cx="7413625"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7200">
                <a:solidFill>
                  <a:schemeClr val="tx1"/>
                </a:solidFill>
                <a:latin typeface="Gill Sans MT" charset="0"/>
                <a:ea typeface="ＭＳ Ｐゴシック" charset="0"/>
                <a:cs typeface="ＭＳ Ｐゴシック" charset="0"/>
                <a:sym typeface="Gill Sans MT" charset="0"/>
              </a:rPr>
              <a:t>Scale free networks</a:t>
            </a:r>
          </a:p>
        </p:txBody>
      </p:sp>
      <p:sp>
        <p:nvSpPr>
          <p:cNvPr id="67586" name="Rectangle 2"/>
          <p:cNvSpPr>
            <a:spLocks/>
          </p:cNvSpPr>
          <p:nvPr/>
        </p:nvSpPr>
        <p:spPr bwMode="auto">
          <a:xfrm>
            <a:off x="5332413" y="6057900"/>
            <a:ext cx="6721475" cy="72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Gill Sans MT" charset="0"/>
                <a:ea typeface="ＭＳ Ｐゴシック" charset="0"/>
                <a:cs typeface="ＭＳ Ｐゴシック" charset="0"/>
                <a:sym typeface="Gill Sans MT" charset="0"/>
              </a:rPr>
              <a:t>Little degradation at low levels</a:t>
            </a:r>
          </a:p>
        </p:txBody>
      </p:sp>
      <p:sp>
        <p:nvSpPr>
          <p:cNvPr id="67587" name="Rectangle 3"/>
          <p:cNvSpPr>
            <a:spLocks/>
          </p:cNvSpPr>
          <p:nvPr/>
        </p:nvSpPr>
        <p:spPr bwMode="auto">
          <a:xfrm>
            <a:off x="6931025" y="4959350"/>
            <a:ext cx="3524250" cy="81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4800" u="sng">
                <a:solidFill>
                  <a:schemeClr val="tx1"/>
                </a:solidFill>
                <a:latin typeface="Gill Sans MT" charset="0"/>
                <a:ea typeface="ＭＳ Ｐゴシック" charset="0"/>
                <a:cs typeface="ＭＳ Ｐゴシック" charset="0"/>
                <a:sym typeface="Gill Sans MT" charset="0"/>
              </a:rPr>
              <a:t>Loss of nodes</a:t>
            </a:r>
          </a:p>
        </p:txBody>
      </p:sp>
      <p:sp>
        <p:nvSpPr>
          <p:cNvPr id="67588" name="Rectangle 4"/>
          <p:cNvSpPr>
            <a:spLocks/>
          </p:cNvSpPr>
          <p:nvPr/>
        </p:nvSpPr>
        <p:spPr bwMode="auto">
          <a:xfrm>
            <a:off x="5594350" y="2482850"/>
            <a:ext cx="6199188" cy="81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4800" u="sng">
                <a:solidFill>
                  <a:schemeClr val="tx1"/>
                </a:solidFill>
                <a:latin typeface="Gill Sans MT" charset="0"/>
                <a:ea typeface="ＭＳ Ｐゴシック" charset="0"/>
                <a:cs typeface="ＭＳ Ｐゴシック" charset="0"/>
                <a:sym typeface="Gill Sans MT" charset="0"/>
              </a:rPr>
              <a:t>Distance between nodes</a:t>
            </a:r>
          </a:p>
        </p:txBody>
      </p:sp>
      <p:sp>
        <p:nvSpPr>
          <p:cNvPr id="67589" name="Rectangle 5"/>
          <p:cNvSpPr>
            <a:spLocks/>
          </p:cNvSpPr>
          <p:nvPr/>
        </p:nvSpPr>
        <p:spPr bwMode="auto">
          <a:xfrm>
            <a:off x="5537200" y="3530600"/>
            <a:ext cx="6311900" cy="72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Gill Sans MT" charset="0"/>
                <a:ea typeface="ＭＳ Ｐゴシック" charset="0"/>
                <a:cs typeface="ＭＳ Ｐゴシック" charset="0"/>
                <a:sym typeface="Gill Sans MT" charset="0"/>
              </a:rPr>
              <a:t>Little change as nodes added</a:t>
            </a:r>
          </a:p>
        </p:txBody>
      </p:sp>
      <p:pic>
        <p:nvPicPr>
          <p:cNvPr id="65542" name="Picture 6"/>
          <p:cNvPicPr>
            <a:picLocks noChangeAspect="1" noChangeArrowheads="1"/>
          </p:cNvPicPr>
          <p:nvPr/>
        </p:nvPicPr>
        <p:blipFill>
          <a:blip r:embed="rId4">
            <a:extLst>
              <a:ext uri="{28A0092B-C50C-407E-A947-70E740481C1C}">
                <a14:useLocalDpi xmlns="" xmlns:a14="http://schemas.microsoft.com/office/drawing/2010/main" val="0"/>
              </a:ext>
            </a:extLst>
          </a:blip>
          <a:srcRect l="53162" t="7652" r="2885" b="12190"/>
          <a:stretch>
            <a:fillRect/>
          </a:stretch>
        </p:blipFill>
        <p:spPr bwMode="auto">
          <a:xfrm>
            <a:off x="584200" y="2965450"/>
            <a:ext cx="3810000" cy="3810000"/>
          </a:xfrm>
          <a:prstGeom prst="rect">
            <a:avLst/>
          </a:prstGeom>
          <a:noFill/>
          <a:ln>
            <a:noFill/>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7592" name="Rectangle 8"/>
          <p:cNvSpPr>
            <a:spLocks/>
          </p:cNvSpPr>
          <p:nvPr/>
        </p:nvSpPr>
        <p:spPr bwMode="auto">
          <a:xfrm>
            <a:off x="6070600" y="6000750"/>
            <a:ext cx="5245100"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7200" b="1">
                <a:solidFill>
                  <a:srgbClr val="FF6666"/>
                </a:solidFill>
                <a:latin typeface="Gill Sans MT" charset="0"/>
                <a:ea typeface="ＭＳ Ｐゴシック" charset="0"/>
                <a:cs typeface="ＭＳ Ｐゴシック" charset="0"/>
                <a:sym typeface="Gill Sans MT" charset="0"/>
              </a:rPr>
              <a:t>Robust</a:t>
            </a:r>
          </a:p>
        </p:txBody>
      </p:sp>
      <p:sp>
        <p:nvSpPr>
          <p:cNvPr id="67591" name="Rectangle 7"/>
          <p:cNvSpPr>
            <a:spLocks/>
          </p:cNvSpPr>
          <p:nvPr/>
        </p:nvSpPr>
        <p:spPr bwMode="auto">
          <a:xfrm>
            <a:off x="5359400" y="2851150"/>
            <a:ext cx="6781800" cy="1263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7200" b="1">
                <a:solidFill>
                  <a:srgbClr val="FF6666"/>
                </a:solidFill>
                <a:latin typeface="Gill Sans MT" charset="0"/>
                <a:ea typeface="ＭＳ Ｐゴシック" charset="0"/>
                <a:cs typeface="ＭＳ Ｐゴシック" charset="0"/>
                <a:sym typeface="Gill Sans MT" charset="0"/>
              </a:rPr>
              <a:t>Small diameter</a:t>
            </a:r>
          </a:p>
        </p:txBody>
      </p:sp>
      <p:sp>
        <p:nvSpPr>
          <p:cNvPr id="67593" name="Rectangle 9"/>
          <p:cNvSpPr>
            <a:spLocks/>
          </p:cNvSpPr>
          <p:nvPr/>
        </p:nvSpPr>
        <p:spPr bwMode="auto">
          <a:xfrm>
            <a:off x="5851525" y="2317750"/>
            <a:ext cx="56769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6400">
                <a:solidFill>
                  <a:schemeClr val="tx1"/>
                </a:solidFill>
                <a:latin typeface="Gill Sans MT" charset="0"/>
                <a:ea typeface="ＭＳ Ｐゴシック" charset="0"/>
                <a:cs typeface="ＭＳ Ｐゴシック" charset="0"/>
                <a:sym typeface="Gill Sans MT" charset="0"/>
              </a:rPr>
              <a:t>Remember High School?</a:t>
            </a:r>
          </a:p>
        </p:txBody>
      </p:sp>
    </p:spTree>
    <p:custDataLst>
      <p:tags r:id="rId1"/>
    </p:custData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7593"/>
                                        </p:tgtEl>
                                      </p:cBhvr>
                                    </p:animEffect>
                                    <p:set>
                                      <p:cBhvr>
                                        <p:cTn id="7" dur="1" fill="hold">
                                          <p:stCondLst>
                                            <p:cond delay="499"/>
                                          </p:stCondLst>
                                        </p:cTn>
                                        <p:tgtEl>
                                          <p:spTgt spid="67593"/>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67588"/>
                                        </p:tgtEl>
                                        <p:attrNameLst>
                                          <p:attrName>style.visibility</p:attrName>
                                        </p:attrNameLst>
                                      </p:cBhvr>
                                      <p:to>
                                        <p:strVal val="visible"/>
                                      </p:to>
                                    </p:set>
                                    <p:animEffect transition="in" filter="fade">
                                      <p:cBhvr>
                                        <p:cTn id="11" dur="500"/>
                                        <p:tgtEl>
                                          <p:spTgt spid="67588"/>
                                        </p:tgtEl>
                                      </p:cBhvr>
                                    </p:animEffect>
                                  </p:childTnLst>
                                </p:cTn>
                              </p:par>
                              <p:par>
                                <p:cTn id="12" presetID="10" presetClass="entr" presetSubtype="0" fill="hold" grpId="0" nodeType="withEffect">
                                  <p:stCondLst>
                                    <p:cond delay="0"/>
                                  </p:stCondLst>
                                  <p:iterate type="lt">
                                    <p:tmPct val="0"/>
                                  </p:iterate>
                                  <p:childTnLst>
                                    <p:set>
                                      <p:cBhvr>
                                        <p:cTn id="13" dur="1" fill="hold">
                                          <p:stCondLst>
                                            <p:cond delay="0"/>
                                          </p:stCondLst>
                                        </p:cTn>
                                        <p:tgtEl>
                                          <p:spTgt spid="67589"/>
                                        </p:tgtEl>
                                        <p:attrNameLst>
                                          <p:attrName>style.visibility</p:attrName>
                                        </p:attrNameLst>
                                      </p:cBhvr>
                                      <p:to>
                                        <p:strVal val="visible"/>
                                      </p:to>
                                    </p:set>
                                    <p:animEffect transition="in" filter="fade">
                                      <p:cBhvr>
                                        <p:cTn id="14" dur="500"/>
                                        <p:tgtEl>
                                          <p:spTgt spid="6758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xit" presetSubtype="0" fill="hold" grpId="1" nodeType="clickEffect">
                                  <p:stCondLst>
                                    <p:cond delay="0"/>
                                  </p:stCondLst>
                                  <p:iterate type="lt">
                                    <p:tmPct val="0"/>
                                  </p:iterate>
                                  <p:childTnLst>
                                    <p:animEffect transition="out" filter="fade">
                                      <p:cBhvr>
                                        <p:cTn id="18" dur="500"/>
                                        <p:tgtEl>
                                          <p:spTgt spid="67588"/>
                                        </p:tgtEl>
                                      </p:cBhvr>
                                    </p:animEffect>
                                    <p:set>
                                      <p:cBhvr>
                                        <p:cTn id="19" dur="1" fill="hold">
                                          <p:stCondLst>
                                            <p:cond delay="499"/>
                                          </p:stCondLst>
                                        </p:cTn>
                                        <p:tgtEl>
                                          <p:spTgt spid="67588"/>
                                        </p:tgtEl>
                                        <p:attrNameLst>
                                          <p:attrName>style.visibility</p:attrName>
                                        </p:attrNameLst>
                                      </p:cBhvr>
                                      <p:to>
                                        <p:strVal val="hidden"/>
                                      </p:to>
                                    </p:set>
                                  </p:childTnLst>
                                </p:cTn>
                              </p:par>
                              <p:par>
                                <p:cTn id="20" presetID="10" presetClass="exit" presetSubtype="0" fill="hold" grpId="1" nodeType="withEffect">
                                  <p:stCondLst>
                                    <p:cond delay="0"/>
                                  </p:stCondLst>
                                  <p:iterate type="lt">
                                    <p:tmPct val="0"/>
                                  </p:iterate>
                                  <p:childTnLst>
                                    <p:animEffect transition="out" filter="fade">
                                      <p:cBhvr>
                                        <p:cTn id="21" dur="500"/>
                                        <p:tgtEl>
                                          <p:spTgt spid="67589"/>
                                        </p:tgtEl>
                                      </p:cBhvr>
                                    </p:animEffect>
                                    <p:set>
                                      <p:cBhvr>
                                        <p:cTn id="22" dur="1" fill="hold">
                                          <p:stCondLst>
                                            <p:cond delay="499"/>
                                          </p:stCondLst>
                                        </p:cTn>
                                        <p:tgtEl>
                                          <p:spTgt spid="67589"/>
                                        </p:tgtEl>
                                        <p:attrNameLst>
                                          <p:attrName>style.visibility</p:attrName>
                                        </p:attrNameLst>
                                      </p:cBhvr>
                                      <p:to>
                                        <p:strVal val="hidden"/>
                                      </p:to>
                                    </p:set>
                                  </p:childTnLst>
                                </p:cTn>
                              </p:par>
                            </p:childTnLst>
                          </p:cTn>
                        </p:par>
                        <p:par>
                          <p:cTn id="23" fill="hold" nodeType="afterGroup">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67591"/>
                                        </p:tgtEl>
                                        <p:attrNameLst>
                                          <p:attrName>style.visibility</p:attrName>
                                        </p:attrNameLst>
                                      </p:cBhvr>
                                      <p:to>
                                        <p:strVal val="visible"/>
                                      </p:to>
                                    </p:set>
                                    <p:animEffect transition="in" filter="fade">
                                      <p:cBhvr>
                                        <p:cTn id="26" dur="500"/>
                                        <p:tgtEl>
                                          <p:spTgt spid="67591"/>
                                        </p:tgtEl>
                                      </p:cBhvr>
                                    </p:animEffect>
                                  </p:childTnLst>
                                </p:cTn>
                              </p:par>
                            </p:childTnLst>
                          </p:cTn>
                        </p:par>
                        <p:par>
                          <p:cTn id="27" fill="hold" nodeType="afterGroup">
                            <p:stCondLst>
                              <p:cond delay="1000"/>
                            </p:stCondLst>
                            <p:childTnLst>
                              <p:par>
                                <p:cTn id="28" presetID="10" presetClass="entr" presetSubtype="0" fill="hold" grpId="0" nodeType="afterEffect">
                                  <p:stCondLst>
                                    <p:cond delay="1000"/>
                                  </p:stCondLst>
                                  <p:iterate type="lt">
                                    <p:tmPct val="0"/>
                                  </p:iterate>
                                  <p:childTnLst>
                                    <p:set>
                                      <p:cBhvr>
                                        <p:cTn id="29" dur="1" fill="hold">
                                          <p:stCondLst>
                                            <p:cond delay="0"/>
                                          </p:stCondLst>
                                        </p:cTn>
                                        <p:tgtEl>
                                          <p:spTgt spid="67587"/>
                                        </p:tgtEl>
                                        <p:attrNameLst>
                                          <p:attrName>style.visibility</p:attrName>
                                        </p:attrNameLst>
                                      </p:cBhvr>
                                      <p:to>
                                        <p:strVal val="visible"/>
                                      </p:to>
                                    </p:set>
                                    <p:animEffect transition="in" filter="fade">
                                      <p:cBhvr>
                                        <p:cTn id="30" dur="500"/>
                                        <p:tgtEl>
                                          <p:spTgt spid="67587"/>
                                        </p:tgtEl>
                                      </p:cBhvr>
                                    </p:animEffect>
                                  </p:childTnLst>
                                </p:cTn>
                              </p:par>
                              <p:par>
                                <p:cTn id="31" presetID="10" presetClass="entr" presetSubtype="0" fill="hold" grpId="0" nodeType="withEffect">
                                  <p:stCondLst>
                                    <p:cond delay="1000"/>
                                  </p:stCondLst>
                                  <p:iterate type="lt">
                                    <p:tmPct val="0"/>
                                  </p:iterate>
                                  <p:childTnLst>
                                    <p:set>
                                      <p:cBhvr>
                                        <p:cTn id="32" dur="1" fill="hold">
                                          <p:stCondLst>
                                            <p:cond delay="0"/>
                                          </p:stCondLst>
                                        </p:cTn>
                                        <p:tgtEl>
                                          <p:spTgt spid="67586"/>
                                        </p:tgtEl>
                                        <p:attrNameLst>
                                          <p:attrName>style.visibility</p:attrName>
                                        </p:attrNameLst>
                                      </p:cBhvr>
                                      <p:to>
                                        <p:strVal val="visible"/>
                                      </p:to>
                                    </p:set>
                                    <p:animEffect transition="in" filter="fade">
                                      <p:cBhvr>
                                        <p:cTn id="33" dur="500"/>
                                        <p:tgtEl>
                                          <p:spTgt spid="6758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xit" presetSubtype="0" fill="hold" grpId="1" nodeType="clickEffect">
                                  <p:stCondLst>
                                    <p:cond delay="0"/>
                                  </p:stCondLst>
                                  <p:iterate type="lt">
                                    <p:tmPct val="0"/>
                                  </p:iterate>
                                  <p:childTnLst>
                                    <p:animEffect transition="out" filter="fade">
                                      <p:cBhvr>
                                        <p:cTn id="37" dur="500"/>
                                        <p:tgtEl>
                                          <p:spTgt spid="67587"/>
                                        </p:tgtEl>
                                      </p:cBhvr>
                                    </p:animEffect>
                                    <p:set>
                                      <p:cBhvr>
                                        <p:cTn id="38" dur="1" fill="hold">
                                          <p:stCondLst>
                                            <p:cond delay="499"/>
                                          </p:stCondLst>
                                        </p:cTn>
                                        <p:tgtEl>
                                          <p:spTgt spid="67587"/>
                                        </p:tgtEl>
                                        <p:attrNameLst>
                                          <p:attrName>style.visibility</p:attrName>
                                        </p:attrNameLst>
                                      </p:cBhvr>
                                      <p:to>
                                        <p:strVal val="hidden"/>
                                      </p:to>
                                    </p:set>
                                  </p:childTnLst>
                                </p:cTn>
                              </p:par>
                              <p:par>
                                <p:cTn id="39" presetID="10" presetClass="exit" presetSubtype="0" fill="hold" grpId="1" nodeType="withEffect">
                                  <p:stCondLst>
                                    <p:cond delay="0"/>
                                  </p:stCondLst>
                                  <p:iterate type="lt">
                                    <p:tmPct val="0"/>
                                  </p:iterate>
                                  <p:childTnLst>
                                    <p:animEffect transition="out" filter="fade">
                                      <p:cBhvr>
                                        <p:cTn id="40" dur="500"/>
                                        <p:tgtEl>
                                          <p:spTgt spid="67586"/>
                                        </p:tgtEl>
                                      </p:cBhvr>
                                    </p:animEffect>
                                    <p:set>
                                      <p:cBhvr>
                                        <p:cTn id="41" dur="1" fill="hold">
                                          <p:stCondLst>
                                            <p:cond delay="499"/>
                                          </p:stCondLst>
                                        </p:cTn>
                                        <p:tgtEl>
                                          <p:spTgt spid="67586"/>
                                        </p:tgtEl>
                                        <p:attrNameLst>
                                          <p:attrName>style.visibility</p:attrName>
                                        </p:attrNameLst>
                                      </p:cBhvr>
                                      <p:to>
                                        <p:strVal val="hidden"/>
                                      </p:to>
                                    </p:set>
                                  </p:childTnLst>
                                </p:cTn>
                              </p:par>
                            </p:childTnLst>
                          </p:cTn>
                        </p:par>
                        <p:par>
                          <p:cTn id="42" fill="hold" nodeType="afterGroup">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67592"/>
                                        </p:tgtEl>
                                        <p:attrNameLst>
                                          <p:attrName>style.visibility</p:attrName>
                                        </p:attrNameLst>
                                      </p:cBhvr>
                                      <p:to>
                                        <p:strVal val="visible"/>
                                      </p:to>
                                    </p:set>
                                    <p:animEffect transition="in" filter="fade">
                                      <p:cBhvr>
                                        <p:cTn id="45" dur="500"/>
                                        <p:tgtEl>
                                          <p:spTgt spid="67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autoUpdateAnimBg="0"/>
      <p:bldP spid="67586" grpId="1" autoUpdateAnimBg="0"/>
      <p:bldP spid="67587" grpId="0" autoUpdateAnimBg="0"/>
      <p:bldP spid="67587" grpId="1" autoUpdateAnimBg="0"/>
      <p:bldP spid="67588" grpId="0" autoUpdateAnimBg="0"/>
      <p:bldP spid="67588" grpId="1" autoUpdateAnimBg="0"/>
      <p:bldP spid="67589" grpId="0" autoUpdateAnimBg="0"/>
      <p:bldP spid="67589" grpId="1" autoUpdateAnimBg="0"/>
      <p:bldP spid="67592" grpId="0" autoUpdateAnimBg="0"/>
      <p:bldP spid="67591" grpId="0" autoUpdateAnimBg="0"/>
      <p:bldP spid="67593"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nvPicPr>
        <p:blipFill>
          <a:blip r:embed="rId3">
            <a:extLst>
              <a:ext uri="{28A0092B-C50C-407E-A947-70E740481C1C}">
                <a14:useLocalDpi xmlns="" xmlns:a14="http://schemas.microsoft.com/office/drawing/2010/main" val="0"/>
              </a:ext>
            </a:extLst>
          </a:blip>
          <a:srcRect l="134" t="16216"/>
          <a:stretch>
            <a:fillRect/>
          </a:stretch>
        </p:blipFill>
        <p:spPr bwMode="auto">
          <a:xfrm>
            <a:off x="1600200" y="2019300"/>
            <a:ext cx="9815513" cy="7086600"/>
          </a:xfrm>
          <a:prstGeom prst="rect">
            <a:avLst/>
          </a:prstGeom>
          <a:noFill/>
          <a:ln>
            <a:noFill/>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9634" name="Rectangle 2"/>
          <p:cNvSpPr>
            <a:spLocks/>
          </p:cNvSpPr>
          <p:nvPr/>
        </p:nvSpPr>
        <p:spPr bwMode="auto">
          <a:xfrm>
            <a:off x="1625600" y="730250"/>
            <a:ext cx="9055100"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6400">
                <a:solidFill>
                  <a:schemeClr val="tx1"/>
                </a:solidFill>
                <a:latin typeface="Gill Sans MT" charset="0"/>
                <a:ea typeface="ＭＳ Ｐゴシック" charset="0"/>
                <a:cs typeface="ＭＳ Ｐゴシック" charset="0"/>
                <a:sym typeface="Gill Sans MT" charset="0"/>
              </a:rPr>
              <a:t>Congressional Twitterverse</a:t>
            </a:r>
          </a:p>
        </p:txBody>
      </p:sp>
    </p:spTree>
  </p:cSld>
  <p:clrMapOvr>
    <a:masterClrMapping/>
  </p:clrMapOvr>
  <p:transition spd="slow">
    <p:push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3">
            <a:extLst>
              <a:ext uri="{28A0092B-C50C-407E-A947-70E740481C1C}">
                <a14:useLocalDpi xmlns="" xmlns:a14="http://schemas.microsoft.com/office/drawing/2010/main" val="0"/>
              </a:ext>
            </a:extLst>
          </a:blip>
          <a:srcRect l="32951" t="37387" r="18210" b="17416"/>
          <a:stretch>
            <a:fillRect/>
          </a:stretch>
        </p:blipFill>
        <p:spPr bwMode="auto">
          <a:xfrm>
            <a:off x="4826000" y="3810000"/>
            <a:ext cx="4800600" cy="382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4">
            <a:extLst>
              <a:ext uri="{28A0092B-C50C-407E-A947-70E740481C1C}">
                <a14:useLocalDpi xmlns="" xmlns:a14="http://schemas.microsoft.com/office/drawing/2010/main" val="0"/>
              </a:ext>
            </a:extLst>
          </a:blip>
          <a:srcRect l="32951" t="37387" r="18210" b="17416"/>
          <a:stretch>
            <a:fillRect/>
          </a:stretch>
        </p:blipFill>
        <p:spPr bwMode="auto">
          <a:xfrm>
            <a:off x="4826000" y="3810000"/>
            <a:ext cx="4800600" cy="382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73729" name="Picture 1"/>
          <p:cNvPicPr>
            <a:picLocks noChangeAspect="1" noChangeArrowheads="1"/>
          </p:cNvPicPr>
          <p:nvPr/>
        </p:nvPicPr>
        <p:blipFill>
          <a:blip r:embed="rId4">
            <a:extLst>
              <a:ext uri="{28A0092B-C50C-407E-A947-70E740481C1C}">
                <a14:useLocalDpi xmlns="" xmlns:a14="http://schemas.microsoft.com/office/drawing/2010/main" val="0"/>
              </a:ext>
            </a:extLst>
          </a:blip>
          <a:srcRect l="32951" t="37387" r="18210" b="17416"/>
          <a:stretch>
            <a:fillRect/>
          </a:stretch>
        </p:blipFill>
        <p:spPr bwMode="auto">
          <a:xfrm>
            <a:off x="4826000" y="3810000"/>
            <a:ext cx="4800600" cy="382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accel="50000" decel="50000" fill="hold" nodeType="afterEffect">
                                  <p:stCondLst>
                                    <p:cond delay="0"/>
                                  </p:stCondLst>
                                  <p:childTnLst>
                                    <p:animScale>
                                      <p:cBhvr>
                                        <p:cTn id="6" dur="2000" fill="hold"/>
                                        <p:tgtEl>
                                          <p:spTgt spid="73729"/>
                                        </p:tgtEl>
                                      </p:cBhvr>
                                      <p:by x="400000" y="400000"/>
                                    </p:animScale>
                                  </p:childTnLst>
                                </p:cTn>
                              </p:par>
                              <p:par>
                                <p:cTn id="7" presetID="0" presetClass="path" presetSubtype="0" accel="50000" decel="50000" fill="hold" nodeType="withEffect">
                                  <p:stCondLst>
                                    <p:cond delay="0"/>
                                  </p:stCondLst>
                                  <p:childTnLst>
                                    <p:animMotion origin="layout" path="M -1.38499E-6 -3.3507E-6 L -0.09371 -0.211 " pathEditMode="relative" ptsTypes="AA">
                                      <p:cBhvr>
                                        <p:cTn id="8" dur="2000" fill="hold"/>
                                        <p:tgtEl>
                                          <p:spTgt spid="73729"/>
                                        </p:tgtEl>
                                        <p:attrNameLst>
                                          <p:attrName>ppt_x</p:attrName>
                                          <p:attrName>ppt_y</p:attrName>
                                        </p:attrNameLst>
                                      </p:cBhvr>
                                    </p:animMotion>
                                  </p:childTnLst>
                                </p:cTn>
                              </p:par>
                              <p:par>
                                <p:cTn id="9" presetID="6" presetClass="emph" presetSubtype="0" accel="50000" decel="50000" fill="hold" nodeType="withEffect">
                                  <p:stCondLst>
                                    <p:cond delay="0"/>
                                  </p:stCondLst>
                                  <p:childTnLst>
                                    <p:animScale>
                                      <p:cBhvr>
                                        <p:cTn id="10" dur="2000" fill="hold"/>
                                        <p:tgtEl>
                                          <p:spTgt spid="73729"/>
                                        </p:tgtEl>
                                      </p:cBhvr>
                                      <p:by x="50000" y="50000"/>
                                    </p:animScale>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1000"/>
                                        <p:tgtEl>
                                          <p:spTgt spid="73729"/>
                                        </p:tgtEl>
                                      </p:cBhvr>
                                    </p:animEffect>
                                    <p:set>
                                      <p:cBhvr>
                                        <p:cTn id="15" dur="1" fill="hold">
                                          <p:stCondLst>
                                            <p:cond delay="999"/>
                                          </p:stCondLst>
                                        </p:cTn>
                                        <p:tgtEl>
                                          <p:spTgt spid="7372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3">
            <a:extLst>
              <a:ext uri="{28A0092B-C50C-407E-A947-70E740481C1C}">
                <a14:useLocalDpi xmlns="" xmlns:a14="http://schemas.microsoft.com/office/drawing/2010/main" val="0"/>
              </a:ext>
            </a:extLst>
          </a:blip>
          <a:srcRect l="134" t="16216"/>
          <a:stretch>
            <a:fillRect/>
          </a:stretch>
        </p:blipFill>
        <p:spPr bwMode="auto">
          <a:xfrm>
            <a:off x="1600200" y="2019300"/>
            <a:ext cx="9815513" cy="7086600"/>
          </a:xfrm>
          <a:prstGeom prst="rect">
            <a:avLst/>
          </a:prstGeom>
          <a:noFill/>
          <a:ln>
            <a:noFill/>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5778" name="Rectangle 2"/>
          <p:cNvSpPr>
            <a:spLocks/>
          </p:cNvSpPr>
          <p:nvPr/>
        </p:nvSpPr>
        <p:spPr bwMode="auto">
          <a:xfrm>
            <a:off x="1625600" y="730250"/>
            <a:ext cx="9055100"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6400">
                <a:solidFill>
                  <a:schemeClr val="tx1"/>
                </a:solidFill>
                <a:latin typeface="Gill Sans MT" charset="0"/>
                <a:ea typeface="ＭＳ Ｐゴシック" charset="0"/>
                <a:cs typeface="ＭＳ Ｐゴシック" charset="0"/>
                <a:sym typeface="Gill Sans MT" charset="0"/>
              </a:rPr>
              <a:t>Congressional Twitterverse</a:t>
            </a:r>
          </a:p>
        </p:txBody>
      </p:sp>
      <p:sp>
        <p:nvSpPr>
          <p:cNvPr id="75779" name="Rectangle 3"/>
          <p:cNvSpPr>
            <a:spLocks/>
          </p:cNvSpPr>
          <p:nvPr/>
        </p:nvSpPr>
        <p:spPr bwMode="auto">
          <a:xfrm>
            <a:off x="6261100" y="6197600"/>
            <a:ext cx="685800" cy="635000"/>
          </a:xfrm>
          <a:prstGeom prst="rect">
            <a:avLst/>
          </a:prstGeom>
          <a:noFill/>
          <a:ln w="38100">
            <a:solidFill>
              <a:srgbClr val="49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75780" name="Rectangle 4"/>
          <p:cNvSpPr>
            <a:spLocks/>
          </p:cNvSpPr>
          <p:nvPr/>
        </p:nvSpPr>
        <p:spPr bwMode="auto">
          <a:xfrm>
            <a:off x="5549900" y="6870700"/>
            <a:ext cx="685800" cy="635000"/>
          </a:xfrm>
          <a:prstGeom prst="rect">
            <a:avLst/>
          </a:prstGeom>
          <a:noFill/>
          <a:ln w="38100">
            <a:solidFill>
              <a:srgbClr val="49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p:cNvPicPr>
            <a:picLocks noChangeAspect="1" noChangeArrowheads="1"/>
          </p:cNvPicPr>
          <p:nvPr/>
        </p:nvPicPr>
        <p:blipFill>
          <a:blip r:embed="rId3">
            <a:extLst>
              <a:ext uri="{28A0092B-C50C-407E-A947-70E740481C1C}">
                <a14:useLocalDpi xmlns="" xmlns:a14="http://schemas.microsoft.com/office/drawing/2010/main" val="0"/>
              </a:ext>
            </a:extLst>
          </a:blip>
          <a:srcRect t="18036"/>
          <a:stretch>
            <a:fillRect/>
          </a:stretch>
        </p:blipFill>
        <p:spPr bwMode="auto">
          <a:xfrm>
            <a:off x="1601788" y="2044700"/>
            <a:ext cx="9779000" cy="7099300"/>
          </a:xfrm>
          <a:prstGeom prst="rect">
            <a:avLst/>
          </a:prstGeom>
          <a:noFill/>
          <a:ln>
            <a:noFill/>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7826" name="Rectangle 2"/>
          <p:cNvSpPr>
            <a:spLocks/>
          </p:cNvSpPr>
          <p:nvPr/>
        </p:nvSpPr>
        <p:spPr bwMode="auto">
          <a:xfrm>
            <a:off x="0" y="844550"/>
            <a:ext cx="12306300" cy="81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4800">
                <a:solidFill>
                  <a:schemeClr val="tx1"/>
                </a:solidFill>
                <a:latin typeface="Gill Sans MT" charset="0"/>
                <a:ea typeface="ＭＳ Ｐゴシック" charset="0"/>
                <a:cs typeface="ＭＳ Ｐゴシック" charset="0"/>
                <a:sym typeface="Gill Sans MT" charset="0"/>
              </a:rPr>
              <a:t>Removing Culberson (R) and Abercrombie (D)</a:t>
            </a: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749800" y="9067800"/>
            <a:ext cx="164941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200">
                <a:latin typeface="Gill Sans MT" charset="0"/>
                <a:cs typeface="Gill Sans MT" charset="0"/>
              </a:rPr>
              <a:t>by robbophotos@flickr</a:t>
            </a:r>
          </a:p>
        </p:txBody>
      </p:sp>
      <p:pic>
        <p:nvPicPr>
          <p:cNvPr id="3" name="Picture 2"/>
          <p:cNvPicPr>
            <a:picLocks noChangeAspect="1"/>
          </p:cNvPicPr>
          <p:nvPr/>
        </p:nvPicPr>
        <p:blipFill>
          <a:blip r:embed="rId3"/>
          <a:stretch>
            <a:fillRect/>
          </a:stretch>
        </p:blipFill>
        <p:spPr>
          <a:xfrm>
            <a:off x="177800" y="6019800"/>
            <a:ext cx="5080000" cy="3270250"/>
          </a:xfrm>
          <a:prstGeom prst="ellipse">
            <a:avLst/>
          </a:prstGeom>
          <a:ln w="63500" cap="rnd">
            <a:solidFill>
              <a:srgbClr val="333333"/>
            </a:solidFill>
          </a:ln>
          <a:effectLst>
            <a:outerShdw blurRad="381000" dist="292100" dir="5400000" sx="-80000" sy="-18000" rotWithShape="0">
              <a:srgbClr val="000000">
                <a:alpha val="22000"/>
              </a:srgbClr>
            </a:outerShdw>
            <a:reflection blurRad="6350" stA="64000" endA="300" endPos="52000" dir="5400000" sy="-100000" algn="bl" rotWithShape="0"/>
          </a:effectLst>
          <a:scene3d>
            <a:camera prst="orthographicFront"/>
            <a:lightRig rig="contrasting" dir="t">
              <a:rot lat="0" lon="0" rev="3000000"/>
            </a:lightRig>
          </a:scene3d>
          <a:sp3d contourW="7620">
            <a:bevelT w="95250" h="31750"/>
            <a:contourClr>
              <a:srgbClr val="333333"/>
            </a:contourClr>
          </a:sp3d>
        </p:spPr>
      </p:pic>
      <p:sp>
        <p:nvSpPr>
          <p:cNvPr id="24577" name="Rectangle 1"/>
          <p:cNvSpPr>
            <a:spLocks noGrp="1" noChangeArrowheads="1"/>
          </p:cNvSpPr>
          <p:nvPr>
            <p:ph type="title"/>
          </p:nvPr>
        </p:nvSpPr>
        <p:spPr/>
        <p:txBody>
          <a:bodyPr/>
          <a:lstStyle/>
          <a:p>
            <a:pPr eaLnBrk="1" hangingPunct="1">
              <a:defRPr/>
            </a:pPr>
            <a:r>
              <a:rPr lang="en-US" b="1" dirty="0" smtClean="0">
                <a:solidFill>
                  <a:srgbClr val="FF6666"/>
                </a:solidFill>
                <a:latin typeface="Gill Sans MT" charset="0"/>
                <a:cs typeface="Gill Sans MT" charset="0"/>
                <a:sym typeface="Gill Sans MT" charset="0"/>
              </a:rPr>
              <a:t>A History Lesson</a:t>
            </a:r>
            <a:r>
              <a:rPr lang="en-US" dirty="0" smtClean="0">
                <a:solidFill>
                  <a:srgbClr val="FF6666"/>
                </a:solidFill>
                <a:latin typeface="Gill Sans MT" charset="0"/>
                <a:sym typeface="Gill Sans MT" charset="0"/>
              </a:rPr>
              <a:t/>
            </a:r>
            <a:br>
              <a:rPr lang="en-US" dirty="0" smtClean="0">
                <a:solidFill>
                  <a:srgbClr val="FF6666"/>
                </a:solidFill>
                <a:latin typeface="Gill Sans MT" charset="0"/>
                <a:sym typeface="Gill Sans MT" charset="0"/>
              </a:rPr>
            </a:br>
            <a:r>
              <a:rPr lang="en-US" dirty="0" smtClean="0">
                <a:latin typeface="Gill Sans MT" charset="0"/>
                <a:cs typeface="Gill Sans MT" charset="0"/>
                <a:sym typeface="Gill Sans MT" charset="0"/>
              </a:rPr>
              <a:t>Fruits and Scurvy</a:t>
            </a:r>
            <a:endParaRPr lang="en-US" dirty="0" smtClean="0">
              <a:latin typeface="Gill Sans MT" charset="0"/>
              <a:sym typeface="Gill Sans MT" charset="0"/>
            </a:endParaRPr>
          </a:p>
        </p:txBody>
      </p:sp>
      <p:sp>
        <p:nvSpPr>
          <p:cNvPr id="24578" name="Rectangle 2"/>
          <p:cNvSpPr>
            <a:spLocks noGrp="1" noChangeArrowheads="1"/>
          </p:cNvSpPr>
          <p:nvPr>
            <p:ph type="body" idx="1"/>
          </p:nvPr>
        </p:nvSpPr>
        <p:spPr>
          <a:xfrm>
            <a:off x="1295400" y="5181600"/>
            <a:ext cx="10464800" cy="1219200"/>
          </a:xfrm>
        </p:spPr>
        <p:txBody>
          <a:bodyPr/>
          <a:lstStyle/>
          <a:p>
            <a:pPr marL="0" indent="0" eaLnBrk="1" hangingPunct="1">
              <a:defRPr/>
            </a:pPr>
            <a:r>
              <a:rPr lang="en-US" dirty="0" smtClean="0">
                <a:latin typeface="Gill Sans MT" charset="0"/>
                <a:cs typeface="Gill Sans MT" charset="0"/>
                <a:sym typeface="Gill Sans MT" charset="0"/>
              </a:rPr>
              <a:t>How it took the </a:t>
            </a:r>
            <a:r>
              <a:rPr lang="en-US" b="1" dirty="0" smtClean="0">
                <a:solidFill>
                  <a:srgbClr val="FF6666"/>
                </a:solidFill>
                <a:latin typeface="Gill Sans MT Bold" charset="0"/>
                <a:cs typeface="Gill Sans MT Bold" charset="0"/>
                <a:sym typeface="Gill Sans MT Bold" charset="0"/>
              </a:rPr>
              <a:t>British</a:t>
            </a:r>
            <a:r>
              <a:rPr lang="en-US" dirty="0" smtClean="0">
                <a:latin typeface="Gill Sans MT" charset="0"/>
                <a:cs typeface="Gill Sans MT" charset="0"/>
                <a:sym typeface="Gill Sans MT" charset="0"/>
              </a:rPr>
              <a:t> Navy </a:t>
            </a:r>
            <a:r>
              <a:rPr lang="en-US" b="1" dirty="0" smtClean="0">
                <a:solidFill>
                  <a:srgbClr val="FF6666"/>
                </a:solidFill>
                <a:latin typeface="Gill Sans MT Bold" charset="0"/>
                <a:cs typeface="Gill Sans MT Bold" charset="0"/>
                <a:sym typeface="Gill Sans MT Bold" charset="0"/>
              </a:rPr>
              <a:t>250</a:t>
            </a:r>
            <a:r>
              <a:rPr lang="en-US" dirty="0" smtClean="0">
                <a:latin typeface="Gill Sans MT" charset="0"/>
                <a:cs typeface="Gill Sans MT" charset="0"/>
                <a:sym typeface="Gill Sans MT" charset="0"/>
              </a:rPr>
              <a:t> years to adopt an </a:t>
            </a:r>
            <a:r>
              <a:rPr lang="en-US" b="1" dirty="0" smtClean="0">
                <a:solidFill>
                  <a:srgbClr val="FF6666"/>
                </a:solidFill>
                <a:latin typeface="Gill Sans MT Bold" charset="0"/>
                <a:cs typeface="Gill Sans MT Bold" charset="0"/>
                <a:sym typeface="Gill Sans MT Bold" charset="0"/>
              </a:rPr>
              <a:t>innovation</a:t>
            </a:r>
            <a:r>
              <a:rPr lang="en-US" dirty="0" smtClean="0">
                <a:latin typeface="Gill Sans MT" charset="0"/>
                <a:cs typeface="Gill Sans MT" charset="0"/>
                <a:sym typeface="Gill Sans MT" charset="0"/>
              </a:rPr>
              <a:t> that saved </a:t>
            </a:r>
            <a:r>
              <a:rPr lang="en-US" b="1" dirty="0" smtClean="0">
                <a:solidFill>
                  <a:srgbClr val="FF6666"/>
                </a:solidFill>
                <a:latin typeface="Gill Sans MT Bold" charset="0"/>
                <a:cs typeface="Gill Sans MT Bold" charset="0"/>
                <a:sym typeface="Gill Sans MT Bold" charset="0"/>
              </a:rPr>
              <a:t>lives</a:t>
            </a:r>
            <a:endParaRPr lang="en-US" b="1" dirty="0" smtClean="0">
              <a:solidFill>
                <a:srgbClr val="FF6666"/>
              </a:solidFill>
              <a:latin typeface="Gill Sans MT Bold" charset="0"/>
              <a:ea typeface="ヒラギノ角ゴ ProN W6" charset="0"/>
              <a:cs typeface="ヒラギノ角ゴ ProN W6" charset="0"/>
              <a:sym typeface="Gill Sans MT Bold" charset="0"/>
            </a:endParaRPr>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500"/>
                            </p:stCondLst>
                            <p:childTnLst>
                              <p:par>
                                <p:cTn id="12" presetID="10" presetClass="entr" presetSubtype="0" fill="hold" grpId="0" nodeType="afterEffect">
                                  <p:stCondLst>
                                    <p:cond delay="2000"/>
                                  </p:stCondLst>
                                  <p:childTnLst>
                                    <p:set>
                                      <p:cBhvr>
                                        <p:cTn id="13" dur="1" fill="hold">
                                          <p:stCondLst>
                                            <p:cond delay="0"/>
                                          </p:stCondLst>
                                        </p:cTn>
                                        <p:tgtEl>
                                          <p:spTgt spid="24578"/>
                                        </p:tgtEl>
                                        <p:attrNameLst>
                                          <p:attrName>style.visibility</p:attrName>
                                        </p:attrNameLst>
                                      </p:cBhvr>
                                      <p:to>
                                        <p:strVal val="visible"/>
                                      </p:to>
                                    </p:set>
                                    <p:animEffect transition="in" filter="fade">
                                      <p:cBhvr>
                                        <p:cTn id="14"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57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270625" y="438150"/>
            <a:ext cx="6327775" cy="5041900"/>
          </a:xfrm>
          <a:prstGeom prst="rect">
            <a:avLst/>
          </a:prstGeom>
          <a:noFill/>
          <a:ln>
            <a:noFill/>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9634"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92138" y="577850"/>
            <a:ext cx="4805362" cy="4775200"/>
          </a:xfrm>
          <a:prstGeom prst="rect">
            <a:avLst/>
          </a:prstGeom>
          <a:noFill/>
          <a:ln>
            <a:noFill/>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9637" name="Rectangle 5"/>
          <p:cNvSpPr>
            <a:spLocks/>
          </p:cNvSpPr>
          <p:nvPr/>
        </p:nvSpPr>
        <p:spPr bwMode="auto">
          <a:xfrm>
            <a:off x="6973888" y="354013"/>
            <a:ext cx="4913312"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7200" b="1">
                <a:solidFill>
                  <a:srgbClr val="FF6666"/>
                </a:solidFill>
                <a:latin typeface="Gill Sans MT" charset="0"/>
                <a:ea typeface="ＭＳ Ｐゴシック" charset="0"/>
                <a:cs typeface="ＭＳ Ｐゴシック" charset="0"/>
                <a:sym typeface="Gill Sans MT" charset="0"/>
              </a:rPr>
              <a:t>Computers</a:t>
            </a:r>
          </a:p>
        </p:txBody>
      </p:sp>
      <p:pic>
        <p:nvPicPr>
          <p:cNvPr id="69635" name="Picture 3"/>
          <p:cNvPicPr>
            <a:picLocks noChangeAspect="1" noChangeArrowheads="1"/>
          </p:cNvPicPr>
          <p:nvPr/>
        </p:nvPicPr>
        <p:blipFill>
          <a:blip r:embed="rId5">
            <a:extLst>
              <a:ext uri="{28A0092B-C50C-407E-A947-70E740481C1C}">
                <a14:useLocalDpi xmlns="" xmlns:a14="http://schemas.microsoft.com/office/drawing/2010/main" val="0"/>
              </a:ext>
            </a:extLst>
          </a:blip>
          <a:srcRect t="636" b="706"/>
          <a:stretch>
            <a:fillRect/>
          </a:stretch>
        </p:blipFill>
        <p:spPr bwMode="auto">
          <a:xfrm>
            <a:off x="2427288" y="1462088"/>
            <a:ext cx="8480425" cy="7624762"/>
          </a:xfrm>
          <a:prstGeom prst="rect">
            <a:avLst/>
          </a:prstGeom>
          <a:noFill/>
          <a:ln>
            <a:noFill/>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9636" name="Rectangle 4"/>
          <p:cNvSpPr>
            <a:spLocks/>
          </p:cNvSpPr>
          <p:nvPr/>
        </p:nvSpPr>
        <p:spPr bwMode="auto">
          <a:xfrm>
            <a:off x="1185863" y="354013"/>
            <a:ext cx="3611562"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7200" b="1">
                <a:solidFill>
                  <a:srgbClr val="FF6666"/>
                </a:solidFill>
                <a:latin typeface="Gill Sans MT" charset="0"/>
                <a:ea typeface="ＭＳ Ｐゴシック" charset="0"/>
                <a:cs typeface="ＭＳ Ｐゴシック" charset="0"/>
                <a:sym typeface="Gill Sans MT" charset="0"/>
              </a:rPr>
              <a:t>Proteins</a:t>
            </a:r>
          </a:p>
        </p:txBody>
      </p:sp>
      <p:sp>
        <p:nvSpPr>
          <p:cNvPr id="69638" name="Rectangle 6"/>
          <p:cNvSpPr>
            <a:spLocks/>
          </p:cNvSpPr>
          <p:nvPr/>
        </p:nvSpPr>
        <p:spPr bwMode="auto">
          <a:xfrm>
            <a:off x="6829425" y="1852613"/>
            <a:ext cx="2890838"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7200" b="1">
                <a:solidFill>
                  <a:srgbClr val="FF6666"/>
                </a:solidFill>
                <a:latin typeface="Gill Sans MT" charset="0"/>
                <a:ea typeface="ＭＳ Ｐゴシック" charset="0"/>
                <a:cs typeface="ＭＳ Ｐゴシック" charset="0"/>
                <a:sym typeface="Gill Sans MT" charset="0"/>
              </a:rPr>
              <a:t>People</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fade">
                                      <p:cBhvr>
                                        <p:cTn id="7" dur="500"/>
                                        <p:tgtEl>
                                          <p:spTgt spid="696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636"/>
                                        </p:tgtEl>
                                        <p:attrNameLst>
                                          <p:attrName>style.visibility</p:attrName>
                                        </p:attrNameLst>
                                      </p:cBhvr>
                                      <p:to>
                                        <p:strVal val="visible"/>
                                      </p:to>
                                    </p:set>
                                    <p:animEffect transition="in" filter="fade">
                                      <p:cBhvr>
                                        <p:cTn id="10" dur="500"/>
                                        <p:tgtEl>
                                          <p:spTgt spid="69636"/>
                                        </p:tgtEl>
                                      </p:cBhvr>
                                    </p:animEffect>
                                  </p:childTnLst>
                                </p:cTn>
                              </p:par>
                            </p:childTnLst>
                          </p:cTn>
                        </p:par>
                        <p:par>
                          <p:cTn id="11" fill="hold" nodeType="afterGroup">
                            <p:stCondLst>
                              <p:cond delay="500"/>
                            </p:stCondLst>
                            <p:childTnLst>
                              <p:par>
                                <p:cTn id="12" presetID="10" presetClass="entr" presetSubtype="0" fill="hold" nodeType="afterEffect">
                                  <p:stCondLst>
                                    <p:cond delay="2000"/>
                                  </p:stCondLst>
                                  <p:childTnLst>
                                    <p:set>
                                      <p:cBhvr>
                                        <p:cTn id="13" dur="1" fill="hold">
                                          <p:stCondLst>
                                            <p:cond delay="0"/>
                                          </p:stCondLst>
                                        </p:cTn>
                                        <p:tgtEl>
                                          <p:spTgt spid="69633"/>
                                        </p:tgtEl>
                                        <p:attrNameLst>
                                          <p:attrName>style.visibility</p:attrName>
                                        </p:attrNameLst>
                                      </p:cBhvr>
                                      <p:to>
                                        <p:strVal val="visible"/>
                                      </p:to>
                                    </p:set>
                                    <p:animEffect transition="in" filter="fade">
                                      <p:cBhvr>
                                        <p:cTn id="14" dur="500"/>
                                        <p:tgtEl>
                                          <p:spTgt spid="69633"/>
                                        </p:tgtEl>
                                      </p:cBhvr>
                                    </p:animEffect>
                                  </p:childTnLst>
                                </p:cTn>
                              </p:par>
                              <p:par>
                                <p:cTn id="15" presetID="10" presetClass="entr" presetSubtype="0" fill="hold" grpId="0" nodeType="withEffect">
                                  <p:stCondLst>
                                    <p:cond delay="2000"/>
                                  </p:stCondLst>
                                  <p:childTnLst>
                                    <p:set>
                                      <p:cBhvr>
                                        <p:cTn id="16" dur="1" fill="hold">
                                          <p:stCondLst>
                                            <p:cond delay="0"/>
                                          </p:stCondLst>
                                        </p:cTn>
                                        <p:tgtEl>
                                          <p:spTgt spid="69637"/>
                                        </p:tgtEl>
                                        <p:attrNameLst>
                                          <p:attrName>style.visibility</p:attrName>
                                        </p:attrNameLst>
                                      </p:cBhvr>
                                      <p:to>
                                        <p:strVal val="visible"/>
                                      </p:to>
                                    </p:set>
                                    <p:animEffect transition="in" filter="fade">
                                      <p:cBhvr>
                                        <p:cTn id="17" dur="500"/>
                                        <p:tgtEl>
                                          <p:spTgt spid="69637"/>
                                        </p:tgtEl>
                                      </p:cBhvr>
                                    </p:animEffect>
                                  </p:childTnLst>
                                </p:cTn>
                              </p:par>
                            </p:childTnLst>
                          </p:cTn>
                        </p:par>
                        <p:par>
                          <p:cTn id="18" fill="hold" nodeType="afterGroup">
                            <p:stCondLst>
                              <p:cond delay="3000"/>
                            </p:stCondLst>
                            <p:childTnLst>
                              <p:par>
                                <p:cTn id="19" presetID="10" presetClass="entr" presetSubtype="0" fill="hold" grpId="0" nodeType="afterEffect">
                                  <p:stCondLst>
                                    <p:cond delay="5000"/>
                                  </p:stCondLst>
                                  <p:childTnLst>
                                    <p:set>
                                      <p:cBhvr>
                                        <p:cTn id="20" dur="1" fill="hold">
                                          <p:stCondLst>
                                            <p:cond delay="0"/>
                                          </p:stCondLst>
                                        </p:cTn>
                                        <p:tgtEl>
                                          <p:spTgt spid="69638"/>
                                        </p:tgtEl>
                                        <p:attrNameLst>
                                          <p:attrName>style.visibility</p:attrName>
                                        </p:attrNameLst>
                                      </p:cBhvr>
                                      <p:to>
                                        <p:strVal val="visible"/>
                                      </p:to>
                                    </p:set>
                                    <p:animEffect transition="in" filter="fade">
                                      <p:cBhvr>
                                        <p:cTn id="21" dur="500"/>
                                        <p:tgtEl>
                                          <p:spTgt spid="69638"/>
                                        </p:tgtEl>
                                      </p:cBhvr>
                                    </p:animEffect>
                                  </p:childTnLst>
                                </p:cTn>
                              </p:par>
                              <p:par>
                                <p:cTn id="22" presetID="10" presetClass="entr" presetSubtype="0" fill="hold" nodeType="withEffect">
                                  <p:stCondLst>
                                    <p:cond delay="5000"/>
                                  </p:stCondLst>
                                  <p:childTnLst>
                                    <p:set>
                                      <p:cBhvr>
                                        <p:cTn id="23" dur="1" fill="hold">
                                          <p:stCondLst>
                                            <p:cond delay="0"/>
                                          </p:stCondLst>
                                        </p:cTn>
                                        <p:tgtEl>
                                          <p:spTgt spid="69635"/>
                                        </p:tgtEl>
                                        <p:attrNameLst>
                                          <p:attrName>style.visibility</p:attrName>
                                        </p:attrNameLst>
                                      </p:cBhvr>
                                      <p:to>
                                        <p:strVal val="visible"/>
                                      </p:to>
                                    </p:set>
                                    <p:animEffect transition="in" filter="fade">
                                      <p:cBhvr>
                                        <p:cTn id="24" dur="500"/>
                                        <p:tgtEl>
                                          <p:spTgt spid="69635"/>
                                        </p:tgtEl>
                                      </p:cBhvr>
                                    </p:animEffect>
                                  </p:childTnLst>
                                </p:cTn>
                              </p:par>
                              <p:par>
                                <p:cTn id="25" presetID="9" presetClass="emph" presetSubtype="0" grpId="1" nodeType="withEffect">
                                  <p:stCondLst>
                                    <p:cond delay="5500"/>
                                  </p:stCondLst>
                                  <p:childTnLst>
                                    <p:set>
                                      <p:cBhvr rctx="PPT">
                                        <p:cTn id="26" dur="indefinite"/>
                                        <p:tgtEl>
                                          <p:spTgt spid="69636"/>
                                        </p:tgtEl>
                                        <p:attrNameLst>
                                          <p:attrName>style.opacity</p:attrName>
                                        </p:attrNameLst>
                                      </p:cBhvr>
                                      <p:to>
                                        <p:strVal val="0.5"/>
                                      </p:to>
                                    </p:set>
                                    <p:animEffect filter="image" prLst="opacity: 0.5">
                                      <p:cBhvr rctx="IE">
                                        <p:cTn id="27" dur="indefinite"/>
                                        <p:tgtEl>
                                          <p:spTgt spid="69636"/>
                                        </p:tgtEl>
                                      </p:cBhvr>
                                    </p:animEffect>
                                  </p:childTnLst>
                                </p:cTn>
                              </p:par>
                              <p:par>
                                <p:cTn id="28" presetID="9" presetClass="emph" presetSubtype="0" nodeType="withEffect">
                                  <p:stCondLst>
                                    <p:cond delay="5500"/>
                                  </p:stCondLst>
                                  <p:childTnLst>
                                    <p:set>
                                      <p:cBhvr rctx="PPT">
                                        <p:cTn id="29" dur="indefinite"/>
                                        <p:tgtEl>
                                          <p:spTgt spid="69634"/>
                                        </p:tgtEl>
                                        <p:attrNameLst>
                                          <p:attrName>style.opacity</p:attrName>
                                        </p:attrNameLst>
                                      </p:cBhvr>
                                      <p:to>
                                        <p:strVal val="0.5"/>
                                      </p:to>
                                    </p:set>
                                    <p:animEffect filter="image" prLst="opacity: 0.5">
                                      <p:cBhvr rctx="IE">
                                        <p:cTn id="30" dur="indefinite"/>
                                        <p:tgtEl>
                                          <p:spTgt spid="69634"/>
                                        </p:tgtEl>
                                      </p:cBhvr>
                                    </p:animEffect>
                                  </p:childTnLst>
                                </p:cTn>
                              </p:par>
                              <p:par>
                                <p:cTn id="31" presetID="9" presetClass="emph" presetSubtype="0" nodeType="withEffect">
                                  <p:stCondLst>
                                    <p:cond delay="5500"/>
                                  </p:stCondLst>
                                  <p:childTnLst>
                                    <p:set>
                                      <p:cBhvr rctx="PPT">
                                        <p:cTn id="32" dur="indefinite"/>
                                        <p:tgtEl>
                                          <p:spTgt spid="69633"/>
                                        </p:tgtEl>
                                        <p:attrNameLst>
                                          <p:attrName>style.opacity</p:attrName>
                                        </p:attrNameLst>
                                      </p:cBhvr>
                                      <p:to>
                                        <p:strVal val="0.5"/>
                                      </p:to>
                                    </p:set>
                                    <p:animEffect filter="image" prLst="opacity: 0.5">
                                      <p:cBhvr rctx="IE">
                                        <p:cTn id="33" dur="indefinite"/>
                                        <p:tgtEl>
                                          <p:spTgt spid="69633"/>
                                        </p:tgtEl>
                                      </p:cBhvr>
                                    </p:animEffect>
                                  </p:childTnLst>
                                </p:cTn>
                              </p:par>
                              <p:par>
                                <p:cTn id="34" presetID="9" presetClass="emph" presetSubtype="0" grpId="1" nodeType="withEffect">
                                  <p:stCondLst>
                                    <p:cond delay="5500"/>
                                  </p:stCondLst>
                                  <p:childTnLst>
                                    <p:set>
                                      <p:cBhvr rctx="PPT">
                                        <p:cTn id="35" dur="indefinite"/>
                                        <p:tgtEl>
                                          <p:spTgt spid="69637"/>
                                        </p:tgtEl>
                                        <p:attrNameLst>
                                          <p:attrName>style.opacity</p:attrName>
                                        </p:attrNameLst>
                                      </p:cBhvr>
                                      <p:to>
                                        <p:strVal val="0.5"/>
                                      </p:to>
                                    </p:set>
                                    <p:animEffect filter="image" prLst="opacity: 0.5">
                                      <p:cBhvr rctx="IE">
                                        <p:cTn id="36" dur="indefinite"/>
                                        <p:tgtEl>
                                          <p:spTgt spid="69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autoUpdateAnimBg="0"/>
      <p:bldP spid="69637" grpId="1"/>
      <p:bldP spid="69636" grpId="0" autoUpdateAnimBg="0"/>
      <p:bldP spid="69636" grpId="1"/>
      <p:bldP spid="69638"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p:cNvSpPr>
          <p:nvPr/>
        </p:nvSpPr>
        <p:spPr bwMode="auto">
          <a:xfrm>
            <a:off x="2082800" y="4314825"/>
            <a:ext cx="88265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6400" b="1">
                <a:solidFill>
                  <a:srgbClr val="FF6666"/>
                </a:solidFill>
                <a:latin typeface="Gill Sans MT" charset="0"/>
                <a:ea typeface="ＭＳ Ｐゴシック" charset="0"/>
                <a:cs typeface="ＭＳ Ｐゴシック" charset="0"/>
                <a:sym typeface="Gill Sans MT" charset="0"/>
              </a:rPr>
              <a:t>Hierarchies</a:t>
            </a:r>
            <a:r>
              <a:rPr lang="en-US" sz="6400">
                <a:solidFill>
                  <a:srgbClr val="FF6666"/>
                </a:solidFill>
                <a:latin typeface="Gill Sans MT" charset="0"/>
                <a:ea typeface="ＭＳ Ｐゴシック" charset="0"/>
                <a:cs typeface="ＭＳ Ｐゴシック" charset="0"/>
                <a:sym typeface="Gill Sans MT" charset="0"/>
              </a:rPr>
              <a:t> </a:t>
            </a:r>
            <a:r>
              <a:rPr lang="en-US" sz="6400">
                <a:solidFill>
                  <a:schemeClr val="tx1"/>
                </a:solidFill>
                <a:latin typeface="Gill Sans MT" charset="0"/>
                <a:ea typeface="ＭＳ Ｐゴシック" charset="0"/>
                <a:cs typeface="ＭＳ Ｐゴシック" charset="0"/>
                <a:sym typeface="Gill Sans MT" charset="0"/>
              </a:rPr>
              <a:t>not as useful</a:t>
            </a:r>
          </a:p>
        </p:txBody>
      </p:sp>
      <p:sp>
        <p:nvSpPr>
          <p:cNvPr id="79874" name="Rectangle 2"/>
          <p:cNvSpPr>
            <a:spLocks/>
          </p:cNvSpPr>
          <p:nvPr/>
        </p:nvSpPr>
        <p:spPr bwMode="auto">
          <a:xfrm>
            <a:off x="0" y="5416550"/>
            <a:ext cx="12992100"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6400">
                <a:solidFill>
                  <a:schemeClr val="tx1"/>
                </a:solidFill>
                <a:latin typeface="Gill Sans MT" charset="0"/>
                <a:ea typeface="ＭＳ Ｐゴシック" charset="0"/>
                <a:cs typeface="ＭＳ Ｐゴシック" charset="0"/>
                <a:sym typeface="Gill Sans MT" charset="0"/>
              </a:rPr>
              <a:t>Technology </a:t>
            </a:r>
            <a:r>
              <a:rPr lang="en-US" sz="6400" b="1">
                <a:solidFill>
                  <a:srgbClr val="FF6666"/>
                </a:solidFill>
                <a:latin typeface="Gill Sans MT" charset="0"/>
                <a:ea typeface="ＭＳ Ｐゴシック" charset="0"/>
                <a:cs typeface="ＭＳ Ｐゴシック" charset="0"/>
                <a:sym typeface="Gill Sans MT" charset="0"/>
              </a:rPr>
              <a:t>leverages</a:t>
            </a:r>
            <a:r>
              <a:rPr lang="en-US" sz="6400">
                <a:solidFill>
                  <a:srgbClr val="FF6666"/>
                </a:solidFill>
                <a:latin typeface="Gill Sans MT" charset="0"/>
                <a:ea typeface="ＭＳ Ｐゴシック" charset="0"/>
                <a:cs typeface="ＭＳ Ｐゴシック" charset="0"/>
                <a:sym typeface="Gill Sans MT" charset="0"/>
              </a:rPr>
              <a:t> </a:t>
            </a:r>
            <a:r>
              <a:rPr lang="en-US" sz="6400">
                <a:solidFill>
                  <a:schemeClr val="tx1"/>
                </a:solidFill>
                <a:latin typeface="Gill Sans MT" charset="0"/>
                <a:ea typeface="ＭＳ Ｐゴシック" charset="0"/>
                <a:cs typeface="ＭＳ Ｐゴシック" charset="0"/>
                <a:sym typeface="Gill Sans MT" charset="0"/>
              </a:rPr>
              <a:t>social networks</a:t>
            </a:r>
          </a:p>
        </p:txBody>
      </p:sp>
      <p:sp>
        <p:nvSpPr>
          <p:cNvPr id="79875" name="Rectangle 3"/>
          <p:cNvSpPr>
            <a:spLocks/>
          </p:cNvSpPr>
          <p:nvPr/>
        </p:nvSpPr>
        <p:spPr bwMode="auto">
          <a:xfrm>
            <a:off x="565150" y="6575425"/>
            <a:ext cx="11863388"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6400" b="1">
                <a:solidFill>
                  <a:srgbClr val="FF6666"/>
                </a:solidFill>
                <a:latin typeface="Gill Sans MT" charset="0"/>
                <a:ea typeface="ＭＳ Ｐゴシック" charset="0"/>
                <a:cs typeface="ＭＳ Ｐゴシック" charset="0"/>
                <a:sym typeface="Gill Sans MT" charset="0"/>
              </a:rPr>
              <a:t>Manage</a:t>
            </a:r>
            <a:r>
              <a:rPr lang="en-US" sz="6400">
                <a:solidFill>
                  <a:srgbClr val="FF6666"/>
                </a:solidFill>
                <a:latin typeface="Gill Sans MT" charset="0"/>
                <a:ea typeface="ＭＳ Ｐゴシック" charset="0"/>
                <a:cs typeface="ＭＳ Ｐゴシック" charset="0"/>
                <a:sym typeface="Gill Sans MT" charset="0"/>
              </a:rPr>
              <a:t> </a:t>
            </a:r>
            <a:r>
              <a:rPr lang="en-US" sz="6400">
                <a:solidFill>
                  <a:schemeClr val="tx1"/>
                </a:solidFill>
                <a:latin typeface="Gill Sans MT" charset="0"/>
                <a:ea typeface="ＭＳ Ｐゴシック" charset="0"/>
                <a:cs typeface="ＭＳ Ｐゴシック" charset="0"/>
                <a:sym typeface="Gill Sans MT" charset="0"/>
              </a:rPr>
              <a:t>networks to increase flow</a:t>
            </a:r>
          </a:p>
        </p:txBody>
      </p:sp>
      <p:sp>
        <p:nvSpPr>
          <p:cNvPr id="79876" name="Rectangle 4"/>
          <p:cNvSpPr>
            <a:spLocks/>
          </p:cNvSpPr>
          <p:nvPr/>
        </p:nvSpPr>
        <p:spPr bwMode="auto">
          <a:xfrm>
            <a:off x="1270000" y="0"/>
            <a:ext cx="10464800" cy="447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14400">
                <a:solidFill>
                  <a:schemeClr val="tx1"/>
                </a:solidFill>
                <a:latin typeface="Gill Sans MT" charset="0"/>
                <a:ea typeface="ＭＳ Ｐゴシック" charset="0"/>
                <a:cs typeface="ＭＳ Ｐゴシック" charset="0"/>
                <a:sym typeface="Gill Sans MT" charset="0"/>
              </a:rPr>
              <a:t>Need to </a:t>
            </a:r>
            <a:r>
              <a:rPr lang="en-US" sz="14400" b="1">
                <a:solidFill>
                  <a:srgbClr val="FF6666"/>
                </a:solidFill>
                <a:latin typeface="Gill Sans MT Bold" charset="0"/>
                <a:ea typeface="ＭＳ Ｐゴシック" charset="0"/>
                <a:cs typeface="ＭＳ Ｐゴシック" charset="0"/>
                <a:sym typeface="Gill Sans MT Bold" charset="0"/>
              </a:rPr>
              <a:t>change</a:t>
            </a:r>
          </a:p>
        </p:txBody>
      </p:sp>
      <p:sp>
        <p:nvSpPr>
          <p:cNvPr id="79877" name="Rectangle 5"/>
          <p:cNvSpPr>
            <a:spLocks/>
          </p:cNvSpPr>
          <p:nvPr/>
        </p:nvSpPr>
        <p:spPr bwMode="auto">
          <a:xfrm>
            <a:off x="474663" y="7712075"/>
            <a:ext cx="12053887"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6400" b="1">
                <a:solidFill>
                  <a:srgbClr val="FF6666"/>
                </a:solidFill>
                <a:latin typeface="Gill Sans MT" charset="0"/>
                <a:ea typeface="ＭＳ Ｐゴシック" charset="0"/>
                <a:cs typeface="ＭＳ Ｐゴシック" charset="0"/>
                <a:sym typeface="Gill Sans MT" charset="0"/>
              </a:rPr>
              <a:t>Enlarge</a:t>
            </a:r>
            <a:r>
              <a:rPr lang="en-US" sz="6400">
                <a:solidFill>
                  <a:srgbClr val="FF6666"/>
                </a:solidFill>
                <a:latin typeface="Gill Sans MT" charset="0"/>
                <a:ea typeface="ＭＳ Ｐゴシック" charset="0"/>
                <a:cs typeface="ＭＳ Ｐゴシック" charset="0"/>
                <a:sym typeface="Gill Sans MT" charset="0"/>
              </a:rPr>
              <a:t> </a:t>
            </a:r>
            <a:r>
              <a:rPr lang="en-US" sz="6400">
                <a:solidFill>
                  <a:schemeClr val="tx1"/>
                </a:solidFill>
                <a:latin typeface="Gill Sans MT" charset="0"/>
                <a:ea typeface="ＭＳ Ｐゴシック" charset="0"/>
                <a:cs typeface="ＭＳ Ｐゴシック" charset="0"/>
                <a:sym typeface="Gill Sans MT" charset="0"/>
              </a:rPr>
              <a:t>the </a:t>
            </a:r>
            <a:r>
              <a:rPr lang="ja-JP" altLang="en-US" sz="6400">
                <a:solidFill>
                  <a:schemeClr val="tx1"/>
                </a:solidFill>
                <a:latin typeface="Arial" charset="0"/>
                <a:ea typeface="ＭＳ Ｐゴシック" charset="0"/>
                <a:cs typeface="ＭＳ Ｐゴシック" charset="0"/>
                <a:sym typeface="Gill Sans MT" charset="0"/>
              </a:rPr>
              <a:t>‘</a:t>
            </a:r>
            <a:r>
              <a:rPr lang="en-US" altLang="ja-JP" sz="6400">
                <a:solidFill>
                  <a:schemeClr val="tx1"/>
                </a:solidFill>
                <a:latin typeface="Gill Sans MT" charset="0"/>
                <a:cs typeface="Gill Sans MT" charset="0"/>
                <a:sym typeface="Gill Sans MT" charset="0"/>
              </a:rPr>
              <a:t>scientific</a:t>
            </a:r>
            <a:r>
              <a:rPr lang="ja-JP" altLang="en-US" sz="6400">
                <a:solidFill>
                  <a:schemeClr val="tx1"/>
                </a:solidFill>
                <a:latin typeface="Arial" charset="0"/>
                <a:ea typeface="ＭＳ Ｐゴシック" charset="0"/>
                <a:cs typeface="ＭＳ Ｐゴシック" charset="0"/>
                <a:sym typeface="Gill Sans MT" charset="0"/>
              </a:rPr>
              <a:t>’</a:t>
            </a:r>
            <a:r>
              <a:rPr lang="en-US" altLang="ja-JP" sz="6400">
                <a:solidFill>
                  <a:schemeClr val="tx1"/>
                </a:solidFill>
                <a:latin typeface="Gill Sans MT" charset="0"/>
                <a:cs typeface="Gill Sans MT" charset="0"/>
                <a:sym typeface="Gill Sans MT" charset="0"/>
              </a:rPr>
              <a:t> community</a:t>
            </a:r>
            <a:endParaRPr lang="en-US" sz="6400">
              <a:solidFill>
                <a:schemeClr val="tx1"/>
              </a:solidFill>
              <a:latin typeface="Gill Sans MT" charset="0"/>
              <a:cs typeface="Gill Sans MT" charset="0"/>
              <a:sym typeface="Gill Sans MT" charset="0"/>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9873"/>
                                        </p:tgtEl>
                                        <p:attrNameLst>
                                          <p:attrName>style.visibility</p:attrName>
                                        </p:attrNameLst>
                                      </p:cBhvr>
                                      <p:to>
                                        <p:strVal val="visible"/>
                                      </p:to>
                                    </p:set>
                                    <p:animEffect transition="in" filter="fade">
                                      <p:cBhvr>
                                        <p:cTn id="7" dur="500"/>
                                        <p:tgtEl>
                                          <p:spTgt spid="79873"/>
                                        </p:tgtEl>
                                      </p:cBhvr>
                                    </p:animEffect>
                                  </p:childTnLst>
                                </p:cTn>
                              </p:par>
                            </p:childTnLst>
                          </p:cTn>
                        </p:par>
                        <p:par>
                          <p:cTn id="8" fill="hold" nodeType="afterGroup">
                            <p:stCondLst>
                              <p:cond delay="1500"/>
                            </p:stCondLst>
                            <p:childTnLst>
                              <p:par>
                                <p:cTn id="9" presetID="10" presetClass="entr" presetSubtype="0" fill="hold" grpId="0" nodeType="afterEffect">
                                  <p:stCondLst>
                                    <p:cond delay="2000"/>
                                  </p:stCondLst>
                                  <p:childTnLst>
                                    <p:set>
                                      <p:cBhvr>
                                        <p:cTn id="10" dur="1" fill="hold">
                                          <p:stCondLst>
                                            <p:cond delay="0"/>
                                          </p:stCondLst>
                                        </p:cTn>
                                        <p:tgtEl>
                                          <p:spTgt spid="79874"/>
                                        </p:tgtEl>
                                        <p:attrNameLst>
                                          <p:attrName>style.visibility</p:attrName>
                                        </p:attrNameLst>
                                      </p:cBhvr>
                                      <p:to>
                                        <p:strVal val="visible"/>
                                      </p:to>
                                    </p:set>
                                    <p:animEffect transition="in" filter="fade">
                                      <p:cBhvr>
                                        <p:cTn id="11" dur="500"/>
                                        <p:tgtEl>
                                          <p:spTgt spid="79874"/>
                                        </p:tgtEl>
                                      </p:cBhvr>
                                    </p:animEffect>
                                  </p:childTnLst>
                                </p:cTn>
                              </p:par>
                            </p:childTnLst>
                          </p:cTn>
                        </p:par>
                        <p:par>
                          <p:cTn id="12" fill="hold" nodeType="afterGroup">
                            <p:stCondLst>
                              <p:cond delay="4000"/>
                            </p:stCondLst>
                            <p:childTnLst>
                              <p:par>
                                <p:cTn id="13" presetID="10" presetClass="entr" presetSubtype="0" fill="hold" grpId="0" nodeType="afterEffect">
                                  <p:stCondLst>
                                    <p:cond delay="2000"/>
                                  </p:stCondLst>
                                  <p:childTnLst>
                                    <p:set>
                                      <p:cBhvr>
                                        <p:cTn id="14" dur="1" fill="hold">
                                          <p:stCondLst>
                                            <p:cond delay="0"/>
                                          </p:stCondLst>
                                        </p:cTn>
                                        <p:tgtEl>
                                          <p:spTgt spid="79875"/>
                                        </p:tgtEl>
                                        <p:attrNameLst>
                                          <p:attrName>style.visibility</p:attrName>
                                        </p:attrNameLst>
                                      </p:cBhvr>
                                      <p:to>
                                        <p:strVal val="visible"/>
                                      </p:to>
                                    </p:set>
                                    <p:animEffect transition="in" filter="fade">
                                      <p:cBhvr>
                                        <p:cTn id="15" dur="500"/>
                                        <p:tgtEl>
                                          <p:spTgt spid="79875"/>
                                        </p:tgtEl>
                                      </p:cBhvr>
                                    </p:animEffect>
                                  </p:childTnLst>
                                </p:cTn>
                              </p:par>
                            </p:childTnLst>
                          </p:cTn>
                        </p:par>
                        <p:par>
                          <p:cTn id="16" fill="hold" nodeType="afterGroup">
                            <p:stCondLst>
                              <p:cond delay="6500"/>
                            </p:stCondLst>
                            <p:childTnLst>
                              <p:par>
                                <p:cTn id="17" presetID="10" presetClass="entr" presetSubtype="0" fill="hold" grpId="0" nodeType="afterEffect">
                                  <p:stCondLst>
                                    <p:cond delay="2000"/>
                                  </p:stCondLst>
                                  <p:childTnLst>
                                    <p:set>
                                      <p:cBhvr>
                                        <p:cTn id="18" dur="1" fill="hold">
                                          <p:stCondLst>
                                            <p:cond delay="0"/>
                                          </p:stCondLst>
                                        </p:cTn>
                                        <p:tgtEl>
                                          <p:spTgt spid="79877"/>
                                        </p:tgtEl>
                                        <p:attrNameLst>
                                          <p:attrName>style.visibility</p:attrName>
                                        </p:attrNameLst>
                                      </p:cBhvr>
                                      <p:to>
                                        <p:strVal val="visible"/>
                                      </p:to>
                                    </p:set>
                                    <p:animEffect transition="in" filter="fade">
                                      <p:cBhvr>
                                        <p:cTn id="19" dur="500"/>
                                        <p:tgtEl>
                                          <p:spTgt spid="79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3" grpId="0" autoUpdateAnimBg="0"/>
      <p:bldP spid="79874" grpId="0" autoUpdateAnimBg="0"/>
      <p:bldP spid="79875" grpId="0" autoUpdateAnimBg="0"/>
      <p:bldP spid="79877"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1" name="Group 3"/>
          <p:cNvGrpSpPr>
            <a:grpSpLocks/>
          </p:cNvGrpSpPr>
          <p:nvPr/>
        </p:nvGrpSpPr>
        <p:grpSpPr bwMode="auto">
          <a:xfrm>
            <a:off x="36513" y="1066800"/>
            <a:ext cx="9875837" cy="6629400"/>
            <a:chOff x="0" y="0"/>
            <a:chExt cx="2896" cy="1944"/>
          </a:xfrm>
        </p:grpSpPr>
        <p:pic>
          <p:nvPicPr>
            <p:cNvPr id="81946" name="Picture 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4" y="0"/>
              <a:ext cx="2872" cy="1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1947" name="Rectangle 2"/>
            <p:cNvSpPr>
              <a:spLocks/>
            </p:cNvSpPr>
            <p:nvPr/>
          </p:nvSpPr>
          <p:spPr bwMode="auto">
            <a:xfrm>
              <a:off x="0" y="1768"/>
              <a:ext cx="1060"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100">
                  <a:solidFill>
                    <a:schemeClr val="tx1"/>
                  </a:solidFill>
                  <a:ea typeface="ＭＳ Ｐゴシック" charset="0"/>
                </a:rPr>
                <a:t>by </a:t>
              </a:r>
              <a:r>
                <a:rPr lang="en-US" sz="1100" b="1" u="sng">
                  <a:solidFill>
                    <a:schemeClr val="tx1"/>
                  </a:solidFill>
                  <a:ea typeface="ＭＳ Ｐゴシック" charset="0"/>
                  <a:hlinkClick r:id="rId4"/>
                </a:rPr>
                <a:t>Praziquante@flickrl</a:t>
              </a:r>
              <a:endParaRPr lang="en-US" sz="1100" b="1" u="sng">
                <a:solidFill>
                  <a:schemeClr val="tx1"/>
                </a:solidFill>
                <a:ea typeface="ＭＳ Ｐゴシック" charset="0"/>
              </a:endParaRPr>
            </a:p>
          </p:txBody>
        </p:sp>
      </p:grpSp>
      <p:grpSp>
        <p:nvGrpSpPr>
          <p:cNvPr id="2054" name="Group 6"/>
          <p:cNvGrpSpPr>
            <a:grpSpLocks/>
          </p:cNvGrpSpPr>
          <p:nvPr/>
        </p:nvGrpSpPr>
        <p:grpSpPr bwMode="auto">
          <a:xfrm>
            <a:off x="3835400" y="1371600"/>
            <a:ext cx="7594600" cy="7359650"/>
            <a:chOff x="0" y="0"/>
            <a:chExt cx="2320" cy="2248"/>
          </a:xfrm>
        </p:grpSpPr>
        <p:pic>
          <p:nvPicPr>
            <p:cNvPr id="81944" name="Picture 4"/>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0"/>
              <a:ext cx="2320" cy="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1945" name="Rectangle 5"/>
            <p:cNvSpPr>
              <a:spLocks/>
            </p:cNvSpPr>
            <p:nvPr/>
          </p:nvSpPr>
          <p:spPr bwMode="auto">
            <a:xfrm>
              <a:off x="0" y="2072"/>
              <a:ext cx="1030"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100">
                  <a:solidFill>
                    <a:schemeClr val="tx1"/>
                  </a:solidFill>
                  <a:ea typeface="ＭＳ Ｐゴシック" charset="0"/>
                </a:rPr>
                <a:t>by </a:t>
              </a:r>
              <a:r>
                <a:rPr lang="en-US" sz="1100" b="1" u="sng">
                  <a:solidFill>
                    <a:schemeClr val="tx1"/>
                  </a:solidFill>
                  <a:ea typeface="ＭＳ Ｐゴシック" charset="0"/>
                  <a:hlinkClick r:id="rId6"/>
                </a:rPr>
                <a:t>tai strietman</a:t>
              </a:r>
              <a:r>
                <a:rPr lang="en-US" sz="1100">
                  <a:solidFill>
                    <a:schemeClr val="tx1"/>
                  </a:solidFill>
                  <a:ea typeface="ＭＳ Ｐゴシック" charset="0"/>
                </a:rPr>
                <a:t>@flickr</a:t>
              </a:r>
            </a:p>
          </p:txBody>
        </p:sp>
      </p:grpSp>
      <p:grpSp>
        <p:nvGrpSpPr>
          <p:cNvPr id="2057" name="Group 9"/>
          <p:cNvGrpSpPr>
            <a:grpSpLocks/>
          </p:cNvGrpSpPr>
          <p:nvPr/>
        </p:nvGrpSpPr>
        <p:grpSpPr bwMode="auto">
          <a:xfrm>
            <a:off x="1625600" y="685800"/>
            <a:ext cx="10139363" cy="7467600"/>
            <a:chOff x="0" y="0"/>
            <a:chExt cx="2770" cy="2040"/>
          </a:xfrm>
        </p:grpSpPr>
        <p:pic>
          <p:nvPicPr>
            <p:cNvPr id="81942" name="Picture 7"/>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8" y="0"/>
              <a:ext cx="2762" cy="1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1943" name="Rectangle 8"/>
            <p:cNvSpPr>
              <a:spLocks/>
            </p:cNvSpPr>
            <p:nvPr/>
          </p:nvSpPr>
          <p:spPr bwMode="auto">
            <a:xfrm>
              <a:off x="0" y="1864"/>
              <a:ext cx="1014"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100">
                  <a:solidFill>
                    <a:schemeClr val="tx1"/>
                  </a:solidFill>
                  <a:ea typeface="ＭＳ Ｐゴシック" charset="0"/>
                </a:rPr>
                <a:t>by </a:t>
              </a:r>
              <a:r>
                <a:rPr lang="en-US" sz="1100" b="1" u="sng">
                  <a:solidFill>
                    <a:schemeClr val="tx1"/>
                  </a:solidFill>
                  <a:ea typeface="ＭＳ Ｐゴシック" charset="0"/>
                  <a:hlinkClick r:id="rId8"/>
                </a:rPr>
                <a:t>stolte-sawa@flickr</a:t>
              </a:r>
              <a:endParaRPr lang="en-US" sz="1100" b="1" u="sng">
                <a:solidFill>
                  <a:schemeClr val="tx1"/>
                </a:solidFill>
                <a:ea typeface="ＭＳ Ｐゴシック" charset="0"/>
              </a:endParaRPr>
            </a:p>
          </p:txBody>
        </p:sp>
      </p:grpSp>
      <p:grpSp>
        <p:nvGrpSpPr>
          <p:cNvPr id="2060" name="Group 12"/>
          <p:cNvGrpSpPr>
            <a:grpSpLocks/>
          </p:cNvGrpSpPr>
          <p:nvPr/>
        </p:nvGrpSpPr>
        <p:grpSpPr bwMode="auto">
          <a:xfrm>
            <a:off x="0" y="2667000"/>
            <a:ext cx="8539163" cy="7086600"/>
            <a:chOff x="0" y="0"/>
            <a:chExt cx="2776" cy="2304"/>
          </a:xfrm>
        </p:grpSpPr>
        <p:pic>
          <p:nvPicPr>
            <p:cNvPr id="81940" name="Picture 10"/>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0" y="0"/>
              <a:ext cx="2776" cy="2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1941" name="Rectangle 11"/>
            <p:cNvSpPr>
              <a:spLocks/>
            </p:cNvSpPr>
            <p:nvPr/>
          </p:nvSpPr>
          <p:spPr bwMode="auto">
            <a:xfrm>
              <a:off x="16" y="2128"/>
              <a:ext cx="77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100">
                  <a:solidFill>
                    <a:schemeClr val="tx1"/>
                  </a:solidFill>
                  <a:ea typeface="ＭＳ Ｐゴシック" charset="0"/>
                </a:rPr>
                <a:t>by </a:t>
              </a:r>
              <a:r>
                <a:rPr lang="en-US" sz="1100" b="1" u="sng">
                  <a:solidFill>
                    <a:schemeClr val="tx1"/>
                  </a:solidFill>
                  <a:ea typeface="ＭＳ Ｐゴシック" charset="0"/>
                  <a:hlinkClick r:id="rId10"/>
                </a:rPr>
                <a:t>mape_s</a:t>
              </a:r>
              <a:r>
                <a:rPr lang="en-US" sz="1100">
                  <a:solidFill>
                    <a:schemeClr val="tx1"/>
                  </a:solidFill>
                  <a:ea typeface="ＭＳ Ｐゴシック" charset="0"/>
                </a:rPr>
                <a:t>@flickr</a:t>
              </a:r>
            </a:p>
          </p:txBody>
        </p:sp>
      </p:grpSp>
      <p:grpSp>
        <p:nvGrpSpPr>
          <p:cNvPr id="2063" name="Group 15"/>
          <p:cNvGrpSpPr>
            <a:grpSpLocks/>
          </p:cNvGrpSpPr>
          <p:nvPr/>
        </p:nvGrpSpPr>
        <p:grpSpPr bwMode="auto">
          <a:xfrm>
            <a:off x="6350000" y="1373188"/>
            <a:ext cx="5946775" cy="8412162"/>
            <a:chOff x="0" y="0"/>
            <a:chExt cx="2234" cy="3160"/>
          </a:xfrm>
        </p:grpSpPr>
        <p:pic>
          <p:nvPicPr>
            <p:cNvPr id="81938" name="Picture 13"/>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8" y="0"/>
              <a:ext cx="2226" cy="2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1939" name="Rectangle 14"/>
            <p:cNvSpPr>
              <a:spLocks/>
            </p:cNvSpPr>
            <p:nvPr/>
          </p:nvSpPr>
          <p:spPr bwMode="auto">
            <a:xfrm>
              <a:off x="0" y="2984"/>
              <a:ext cx="940"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100">
                  <a:solidFill>
                    <a:schemeClr val="tx1"/>
                  </a:solidFill>
                  <a:ea typeface="ＭＳ Ｐゴシック" charset="0"/>
                </a:rPr>
                <a:t>by </a:t>
              </a:r>
              <a:r>
                <a:rPr lang="en-US" sz="1100" b="1" u="sng">
                  <a:solidFill>
                    <a:schemeClr val="tx1"/>
                  </a:solidFill>
                  <a:ea typeface="ＭＳ Ｐゴシック" charset="0"/>
                  <a:hlinkClick r:id="rId12"/>
                </a:rPr>
                <a:t>LarsVegas@flickr</a:t>
              </a:r>
              <a:endParaRPr lang="en-US" sz="1100" b="1" u="sng">
                <a:solidFill>
                  <a:schemeClr val="tx1"/>
                </a:solidFill>
                <a:ea typeface="ＭＳ Ｐゴシック" charset="0"/>
              </a:endParaRPr>
            </a:p>
          </p:txBody>
        </p:sp>
      </p:grpSp>
      <p:grpSp>
        <p:nvGrpSpPr>
          <p:cNvPr id="2066" name="Group 18"/>
          <p:cNvGrpSpPr>
            <a:grpSpLocks/>
          </p:cNvGrpSpPr>
          <p:nvPr/>
        </p:nvGrpSpPr>
        <p:grpSpPr bwMode="auto">
          <a:xfrm>
            <a:off x="3378200" y="266700"/>
            <a:ext cx="8826500" cy="7315200"/>
            <a:chOff x="0" y="0"/>
            <a:chExt cx="2664" cy="2208"/>
          </a:xfrm>
        </p:grpSpPr>
        <p:pic>
          <p:nvPicPr>
            <p:cNvPr id="81936" name="Picture 16"/>
            <p:cNvPicPr>
              <a:picLocks noChangeAspect="1" noChangeArrowheads="1"/>
            </p:cNvPicPr>
            <p:nvPr/>
          </p:nvPicPr>
          <p:blipFill>
            <a:blip r:embed="rId13">
              <a:extLst>
                <a:ext uri="{28A0092B-C50C-407E-A947-70E740481C1C}">
                  <a14:useLocalDpi xmlns="" xmlns:a14="http://schemas.microsoft.com/office/drawing/2010/main" val="0"/>
                </a:ext>
              </a:extLst>
            </a:blip>
            <a:srcRect/>
            <a:stretch>
              <a:fillRect/>
            </a:stretch>
          </p:blipFill>
          <p:spPr bwMode="auto">
            <a:xfrm>
              <a:off x="8" y="0"/>
              <a:ext cx="2656" cy="1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1937" name="Rectangle 17"/>
            <p:cNvSpPr>
              <a:spLocks/>
            </p:cNvSpPr>
            <p:nvPr/>
          </p:nvSpPr>
          <p:spPr bwMode="auto">
            <a:xfrm>
              <a:off x="0" y="2032"/>
              <a:ext cx="1325"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100">
                  <a:solidFill>
                    <a:schemeClr val="tx1"/>
                  </a:solidFill>
                  <a:ea typeface="ＭＳ Ｐゴシック" charset="0"/>
                </a:rPr>
                <a:t>by </a:t>
              </a:r>
              <a:r>
                <a:rPr lang="en-US" sz="1100" b="1" u="sng">
                  <a:solidFill>
                    <a:schemeClr val="tx1"/>
                  </a:solidFill>
                  <a:ea typeface="ＭＳ Ｐゴシック" charset="0"/>
                  <a:hlinkClick r:id="rId14"/>
                </a:rPr>
                <a:t>Crystalline Radical@flickr</a:t>
              </a:r>
              <a:endParaRPr lang="en-US" sz="1100" b="1" u="sng">
                <a:solidFill>
                  <a:schemeClr val="tx1"/>
                </a:solidFill>
                <a:ea typeface="ＭＳ Ｐゴシック" charset="0"/>
              </a:endParaRPr>
            </a:p>
          </p:txBody>
        </p:sp>
      </p:grpSp>
      <p:grpSp>
        <p:nvGrpSpPr>
          <p:cNvPr id="2069" name="Group 21"/>
          <p:cNvGrpSpPr>
            <a:grpSpLocks/>
          </p:cNvGrpSpPr>
          <p:nvPr/>
        </p:nvGrpSpPr>
        <p:grpSpPr bwMode="auto">
          <a:xfrm>
            <a:off x="1625600" y="2362200"/>
            <a:ext cx="11012488" cy="7483475"/>
            <a:chOff x="0" y="0"/>
            <a:chExt cx="3120" cy="2120"/>
          </a:xfrm>
        </p:grpSpPr>
        <p:pic>
          <p:nvPicPr>
            <p:cNvPr id="81934" name="Picture 19"/>
            <p:cNvPicPr>
              <a:picLocks noChangeAspect="1" noChangeArrowheads="1"/>
            </p:cNvPicPr>
            <p:nvPr/>
          </p:nvPicPr>
          <p:blipFill>
            <a:blip r:embed="rId15">
              <a:extLst>
                <a:ext uri="{28A0092B-C50C-407E-A947-70E740481C1C}">
                  <a14:useLocalDpi xmlns="" xmlns:a14="http://schemas.microsoft.com/office/drawing/2010/main" val="0"/>
                </a:ext>
              </a:extLst>
            </a:blip>
            <a:srcRect/>
            <a:stretch>
              <a:fillRect/>
            </a:stretch>
          </p:blipFill>
          <p:spPr bwMode="auto">
            <a:xfrm>
              <a:off x="0" y="0"/>
              <a:ext cx="3120" cy="1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1935" name="Rectangle 20"/>
            <p:cNvSpPr>
              <a:spLocks/>
            </p:cNvSpPr>
            <p:nvPr/>
          </p:nvSpPr>
          <p:spPr bwMode="auto">
            <a:xfrm>
              <a:off x="0" y="1960"/>
              <a:ext cx="974" cy="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100">
                  <a:solidFill>
                    <a:schemeClr val="tx1"/>
                  </a:solidFill>
                  <a:latin typeface="Arial" charset="0"/>
                  <a:ea typeface="ＭＳ Ｐゴシック" charset="0"/>
                  <a:sym typeface="Arial" charset="0"/>
                </a:rPr>
                <a:t>by </a:t>
              </a:r>
              <a:r>
                <a:rPr lang="en-US" sz="1100" b="1" u="sng">
                  <a:solidFill>
                    <a:schemeClr val="tx1"/>
                  </a:solidFill>
                  <a:latin typeface="Arial" charset="0"/>
                  <a:ea typeface="ＭＳ Ｐゴシック" charset="0"/>
                  <a:sym typeface="Arial" charset="0"/>
                  <a:hlinkClick r:id="rId16"/>
                </a:rPr>
                <a:t>digitalART2@flickr</a:t>
              </a:r>
              <a:endParaRPr lang="en-US" sz="1100" b="1" u="sng">
                <a:solidFill>
                  <a:schemeClr val="tx1"/>
                </a:solidFill>
                <a:latin typeface="Arial" charset="0"/>
                <a:ea typeface="ＭＳ Ｐゴシック" charset="0"/>
                <a:sym typeface="Arial" charset="0"/>
              </a:endParaRPr>
            </a:p>
          </p:txBody>
        </p:sp>
      </p:grpSp>
      <p:grpSp>
        <p:nvGrpSpPr>
          <p:cNvPr id="2072" name="Group 24"/>
          <p:cNvGrpSpPr>
            <a:grpSpLocks/>
          </p:cNvGrpSpPr>
          <p:nvPr/>
        </p:nvGrpSpPr>
        <p:grpSpPr bwMode="auto">
          <a:xfrm>
            <a:off x="635000" y="152400"/>
            <a:ext cx="8105775" cy="6789738"/>
            <a:chOff x="0" y="0"/>
            <a:chExt cx="2722" cy="2280"/>
          </a:xfrm>
        </p:grpSpPr>
        <p:pic>
          <p:nvPicPr>
            <p:cNvPr id="81932" name="Picture 22"/>
            <p:cNvPicPr>
              <a:picLocks noChangeAspect="1" noChangeArrowheads="1"/>
            </p:cNvPicPr>
            <p:nvPr/>
          </p:nvPicPr>
          <p:blipFill>
            <a:blip r:embed="rId17">
              <a:extLst>
                <a:ext uri="{28A0092B-C50C-407E-A947-70E740481C1C}">
                  <a14:useLocalDpi xmlns="" xmlns:a14="http://schemas.microsoft.com/office/drawing/2010/main" val="0"/>
                </a:ext>
              </a:extLst>
            </a:blip>
            <a:srcRect/>
            <a:stretch>
              <a:fillRect/>
            </a:stretch>
          </p:blipFill>
          <p:spPr bwMode="auto">
            <a:xfrm>
              <a:off x="0" y="0"/>
              <a:ext cx="2722" cy="2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1933" name="Rectangle 23"/>
            <p:cNvSpPr>
              <a:spLocks/>
            </p:cNvSpPr>
            <p:nvPr/>
          </p:nvSpPr>
          <p:spPr bwMode="auto">
            <a:xfrm>
              <a:off x="16" y="2104"/>
              <a:ext cx="823"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100">
                  <a:solidFill>
                    <a:schemeClr val="tx1"/>
                  </a:solidFill>
                  <a:ea typeface="ＭＳ Ｐゴシック" charset="0"/>
                </a:rPr>
                <a:t>by </a:t>
              </a:r>
              <a:r>
                <a:rPr lang="en-US" sz="1100" b="1" u="sng">
                  <a:solidFill>
                    <a:schemeClr val="tx1"/>
                  </a:solidFill>
                  <a:ea typeface="ＭＳ Ｐゴシック" charset="0"/>
                  <a:hlinkClick r:id="rId18"/>
                </a:rPr>
                <a:t>karynsig</a:t>
              </a:r>
              <a:r>
                <a:rPr lang="en-US" sz="1100">
                  <a:solidFill>
                    <a:schemeClr val="tx1"/>
                  </a:solidFill>
                  <a:ea typeface="ＭＳ Ｐゴシック" charset="0"/>
                </a:rPr>
                <a:t>@flickr</a:t>
              </a:r>
            </a:p>
          </p:txBody>
        </p:sp>
      </p:grpSp>
      <p:pic>
        <p:nvPicPr>
          <p:cNvPr id="2073" name="Picture 25"/>
          <p:cNvPicPr>
            <a:picLocks noChangeAspect="1" noChangeArrowheads="1"/>
          </p:cNvPicPr>
          <p:nvPr/>
        </p:nvPicPr>
        <p:blipFill>
          <a:blip r:embed="rId19">
            <a:extLst>
              <a:ext uri="{28A0092B-C50C-407E-A947-70E740481C1C}">
                <a14:useLocalDpi xmlns="" xmlns:a14="http://schemas.microsoft.com/office/drawing/2010/main" val="0"/>
              </a:ext>
            </a:extLst>
          </a:blip>
          <a:srcRect/>
          <a:stretch>
            <a:fillRect/>
          </a:stretch>
        </p:blipFill>
        <p:spPr bwMode="auto">
          <a:xfrm>
            <a:off x="1473200" y="1752600"/>
            <a:ext cx="6781800" cy="738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074" name="Rectangle 26"/>
          <p:cNvSpPr>
            <a:spLocks/>
          </p:cNvSpPr>
          <p:nvPr/>
        </p:nvSpPr>
        <p:spPr bwMode="auto">
          <a:xfrm>
            <a:off x="1549400" y="9144000"/>
            <a:ext cx="1976438"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100">
                <a:solidFill>
                  <a:schemeClr val="tx1"/>
                </a:solidFill>
                <a:ea typeface="ＭＳ Ｐゴシック" charset="0"/>
              </a:rPr>
              <a:t>by </a:t>
            </a:r>
            <a:r>
              <a:rPr lang="en-US" sz="1100" b="1" u="sng">
                <a:solidFill>
                  <a:schemeClr val="tx1"/>
                </a:solidFill>
                <a:ea typeface="ＭＳ Ｐゴシック" charset="0"/>
                <a:hlinkClick r:id="rId20"/>
              </a:rPr>
              <a:t>downing.amanda@flickr</a:t>
            </a:r>
            <a:endParaRPr lang="en-US" sz="1100" b="1" u="sng">
              <a:solidFill>
                <a:schemeClr val="tx1"/>
              </a:solidFill>
              <a:ea typeface="ＭＳ Ｐゴシック" charset="0"/>
            </a:endParaRPr>
          </a:p>
        </p:txBody>
      </p:sp>
      <p:grpSp>
        <p:nvGrpSpPr>
          <p:cNvPr id="2078" name="Group 30"/>
          <p:cNvGrpSpPr>
            <a:grpSpLocks/>
          </p:cNvGrpSpPr>
          <p:nvPr/>
        </p:nvGrpSpPr>
        <p:grpSpPr bwMode="auto">
          <a:xfrm>
            <a:off x="787400" y="858635"/>
            <a:ext cx="11125200" cy="7472565"/>
            <a:chOff x="0" y="0"/>
            <a:chExt cx="4712" cy="3304"/>
          </a:xfrm>
          <a:effectLst>
            <a:reflection stA="50000" endPos="55000" dist="76200" dir="5400000" sy="-100000" algn="bl" rotWithShape="0"/>
          </a:effectLst>
        </p:grpSpPr>
        <p:pic>
          <p:nvPicPr>
            <p:cNvPr id="2076" name="Picture 28"/>
            <p:cNvPicPr>
              <a:picLocks noChangeAspect="1" noChangeArrowheads="1"/>
            </p:cNvPicPr>
            <p:nvPr/>
          </p:nvPicPr>
          <p:blipFill>
            <a:blip r:embed="rId21">
              <a:extLst>
                <a:ext uri="{28A0092B-C50C-407E-A947-70E740481C1C}">
                  <a14:useLocalDpi xmlns="" xmlns:a14="http://schemas.microsoft.com/office/drawing/2010/main" val="0"/>
                </a:ext>
              </a:extLst>
            </a:blip>
            <a:srcRect/>
            <a:stretch>
              <a:fillRect/>
            </a:stretch>
          </p:blipFill>
          <p:spPr bwMode="auto">
            <a:xfrm>
              <a:off x="0" y="0"/>
              <a:ext cx="4712" cy="3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077" name="Rectangle 29"/>
            <p:cNvSpPr>
              <a:spLocks/>
            </p:cNvSpPr>
            <p:nvPr/>
          </p:nvSpPr>
          <p:spPr bwMode="auto">
            <a:xfrm>
              <a:off x="0" y="3128"/>
              <a:ext cx="930"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l">
                <a:defRPr/>
              </a:pPr>
              <a:r>
                <a:rPr lang="en-US" sz="1100">
                  <a:solidFill>
                    <a:schemeClr val="tx1"/>
                  </a:solidFill>
                  <a:ea typeface="ＭＳ Ｐゴシック" charset="0"/>
                  <a:cs typeface="Gill Sans" charset="0"/>
                </a:rPr>
                <a:t>by </a:t>
              </a:r>
              <a:r>
                <a:rPr lang="en-US" sz="1100" b="1" u="sng">
                  <a:solidFill>
                    <a:schemeClr val="tx1"/>
                  </a:solidFill>
                  <a:ea typeface="ＭＳ Ｐゴシック" charset="0"/>
                  <a:cs typeface="Gill Sans" charset="0"/>
                  <a:hlinkClick r:id="rId22"/>
                </a:rPr>
                <a:t>ercwttmn@flickr</a:t>
              </a:r>
              <a:endParaRPr lang="en-US" sz="1100" b="1" u="sng">
                <a:solidFill>
                  <a:schemeClr val="tx1"/>
                </a:solidFill>
                <a:ea typeface="ＭＳ Ｐゴシック" charset="0"/>
                <a:cs typeface="Gill Sans" charset="0"/>
              </a:endParaRPr>
            </a:p>
          </p:txBody>
        </p:sp>
      </p:gr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2000"/>
                                        <p:tgtEl>
                                          <p:spTgt spid="2054"/>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2057"/>
                                        </p:tgtEl>
                                        <p:attrNameLst>
                                          <p:attrName>style.visibility</p:attrName>
                                        </p:attrNameLst>
                                      </p:cBhvr>
                                      <p:to>
                                        <p:strVal val="visible"/>
                                      </p:to>
                                    </p:set>
                                    <p:animEffect transition="in" filter="fade">
                                      <p:cBhvr>
                                        <p:cTn id="15" dur="2000"/>
                                        <p:tgtEl>
                                          <p:spTgt spid="2057"/>
                                        </p:tgtEl>
                                      </p:cBhvr>
                                    </p:animEffect>
                                  </p:childTnLst>
                                </p:cTn>
                              </p:par>
                              <p:par>
                                <p:cTn id="16" presetID="10" presetClass="exit" presetSubtype="0" fill="hold" nodeType="withEffect">
                                  <p:stCondLst>
                                    <p:cond delay="2000"/>
                                  </p:stCondLst>
                                  <p:childTnLst>
                                    <p:animEffect transition="out" filter="fade">
                                      <p:cBhvr>
                                        <p:cTn id="17" dur="1000"/>
                                        <p:tgtEl>
                                          <p:spTgt spid="2051"/>
                                        </p:tgtEl>
                                      </p:cBhvr>
                                    </p:animEffect>
                                    <p:set>
                                      <p:cBhvr>
                                        <p:cTn id="18" dur="1" fill="hold">
                                          <p:stCondLst>
                                            <p:cond delay="999"/>
                                          </p:stCondLst>
                                        </p:cTn>
                                        <p:tgtEl>
                                          <p:spTgt spid="2051"/>
                                        </p:tgtEl>
                                        <p:attrNameLst>
                                          <p:attrName>style.visibility</p:attrName>
                                        </p:attrNameLst>
                                      </p:cBhvr>
                                      <p:to>
                                        <p:strVal val="hidden"/>
                                      </p:to>
                                    </p:set>
                                  </p:childTnLst>
                                </p:cTn>
                              </p:par>
                            </p:childTnLst>
                          </p:cTn>
                        </p:par>
                        <p:par>
                          <p:cTn id="19" fill="hold" nodeType="afterGroup">
                            <p:stCondLst>
                              <p:cond delay="7000"/>
                            </p:stCondLst>
                            <p:childTnLst>
                              <p:par>
                                <p:cTn id="20" presetID="10" presetClass="entr" presetSubtype="0" fill="hold" nodeType="afterEffect">
                                  <p:stCondLst>
                                    <p:cond delay="0"/>
                                  </p:stCondLst>
                                  <p:childTnLst>
                                    <p:set>
                                      <p:cBhvr>
                                        <p:cTn id="21" dur="1" fill="hold">
                                          <p:stCondLst>
                                            <p:cond delay="0"/>
                                          </p:stCondLst>
                                        </p:cTn>
                                        <p:tgtEl>
                                          <p:spTgt spid="2060"/>
                                        </p:tgtEl>
                                        <p:attrNameLst>
                                          <p:attrName>style.visibility</p:attrName>
                                        </p:attrNameLst>
                                      </p:cBhvr>
                                      <p:to>
                                        <p:strVal val="visible"/>
                                      </p:to>
                                    </p:set>
                                    <p:animEffect transition="in" filter="fade">
                                      <p:cBhvr>
                                        <p:cTn id="22" dur="2000"/>
                                        <p:tgtEl>
                                          <p:spTgt spid="2060"/>
                                        </p:tgtEl>
                                      </p:cBhvr>
                                    </p:animEffect>
                                  </p:childTnLst>
                                </p:cTn>
                              </p:par>
                              <p:par>
                                <p:cTn id="23" presetID="10" presetClass="exit" presetSubtype="0" fill="hold" nodeType="withEffect">
                                  <p:stCondLst>
                                    <p:cond delay="3000"/>
                                  </p:stCondLst>
                                  <p:childTnLst>
                                    <p:animEffect transition="out" filter="fade">
                                      <p:cBhvr>
                                        <p:cTn id="24" dur="1000"/>
                                        <p:tgtEl>
                                          <p:spTgt spid="2054"/>
                                        </p:tgtEl>
                                      </p:cBhvr>
                                    </p:animEffect>
                                    <p:set>
                                      <p:cBhvr>
                                        <p:cTn id="25" dur="1" fill="hold">
                                          <p:stCondLst>
                                            <p:cond delay="999"/>
                                          </p:stCondLst>
                                        </p:cTn>
                                        <p:tgtEl>
                                          <p:spTgt spid="2054"/>
                                        </p:tgtEl>
                                        <p:attrNameLst>
                                          <p:attrName>style.visibility</p:attrName>
                                        </p:attrNameLst>
                                      </p:cBhvr>
                                      <p:to>
                                        <p:strVal val="hidden"/>
                                      </p:to>
                                    </p:set>
                                  </p:childTnLst>
                                </p:cTn>
                              </p:par>
                            </p:childTnLst>
                          </p:cTn>
                        </p:par>
                        <p:par>
                          <p:cTn id="26" fill="hold" nodeType="afterGroup">
                            <p:stCondLst>
                              <p:cond delay="11000"/>
                            </p:stCondLst>
                            <p:childTnLst>
                              <p:par>
                                <p:cTn id="27" presetID="10" presetClass="entr" presetSubtype="0" fill="hold" nodeType="afterEffect">
                                  <p:stCondLst>
                                    <p:cond delay="0"/>
                                  </p:stCondLst>
                                  <p:childTnLst>
                                    <p:set>
                                      <p:cBhvr>
                                        <p:cTn id="28" dur="1" fill="hold">
                                          <p:stCondLst>
                                            <p:cond delay="0"/>
                                          </p:stCondLst>
                                        </p:cTn>
                                        <p:tgtEl>
                                          <p:spTgt spid="2063"/>
                                        </p:tgtEl>
                                        <p:attrNameLst>
                                          <p:attrName>style.visibility</p:attrName>
                                        </p:attrNameLst>
                                      </p:cBhvr>
                                      <p:to>
                                        <p:strVal val="visible"/>
                                      </p:to>
                                    </p:set>
                                    <p:animEffect transition="in" filter="fade">
                                      <p:cBhvr>
                                        <p:cTn id="29" dur="2000"/>
                                        <p:tgtEl>
                                          <p:spTgt spid="2063"/>
                                        </p:tgtEl>
                                      </p:cBhvr>
                                    </p:animEffect>
                                  </p:childTnLst>
                                </p:cTn>
                              </p:par>
                              <p:par>
                                <p:cTn id="30" presetID="10" presetClass="exit" presetSubtype="0" fill="hold" nodeType="withEffect">
                                  <p:stCondLst>
                                    <p:cond delay="2000"/>
                                  </p:stCondLst>
                                  <p:childTnLst>
                                    <p:animEffect transition="out" filter="fade">
                                      <p:cBhvr>
                                        <p:cTn id="31" dur="1000"/>
                                        <p:tgtEl>
                                          <p:spTgt spid="2057"/>
                                        </p:tgtEl>
                                      </p:cBhvr>
                                    </p:animEffect>
                                    <p:set>
                                      <p:cBhvr>
                                        <p:cTn id="32" dur="1" fill="hold">
                                          <p:stCondLst>
                                            <p:cond delay="999"/>
                                          </p:stCondLst>
                                        </p:cTn>
                                        <p:tgtEl>
                                          <p:spTgt spid="2057"/>
                                        </p:tgtEl>
                                        <p:attrNameLst>
                                          <p:attrName>style.visibility</p:attrName>
                                        </p:attrNameLst>
                                      </p:cBhvr>
                                      <p:to>
                                        <p:strVal val="hidden"/>
                                      </p:to>
                                    </p:set>
                                  </p:childTnLst>
                                </p:cTn>
                              </p:par>
                            </p:childTnLst>
                          </p:cTn>
                        </p:par>
                        <p:par>
                          <p:cTn id="33" fill="hold" nodeType="afterGroup">
                            <p:stCondLst>
                              <p:cond delay="14000"/>
                            </p:stCondLst>
                            <p:childTnLst>
                              <p:par>
                                <p:cTn id="34" presetID="10" presetClass="entr" presetSubtype="0" fill="hold" nodeType="afterEffect">
                                  <p:stCondLst>
                                    <p:cond delay="0"/>
                                  </p:stCondLst>
                                  <p:childTnLst>
                                    <p:set>
                                      <p:cBhvr>
                                        <p:cTn id="35" dur="1" fill="hold">
                                          <p:stCondLst>
                                            <p:cond delay="0"/>
                                          </p:stCondLst>
                                        </p:cTn>
                                        <p:tgtEl>
                                          <p:spTgt spid="2066"/>
                                        </p:tgtEl>
                                        <p:attrNameLst>
                                          <p:attrName>style.visibility</p:attrName>
                                        </p:attrNameLst>
                                      </p:cBhvr>
                                      <p:to>
                                        <p:strVal val="visible"/>
                                      </p:to>
                                    </p:set>
                                    <p:animEffect transition="in" filter="fade">
                                      <p:cBhvr>
                                        <p:cTn id="36" dur="2000"/>
                                        <p:tgtEl>
                                          <p:spTgt spid="2066"/>
                                        </p:tgtEl>
                                      </p:cBhvr>
                                    </p:animEffect>
                                  </p:childTnLst>
                                </p:cTn>
                              </p:par>
                              <p:par>
                                <p:cTn id="37" presetID="10" presetClass="exit" presetSubtype="0" fill="hold" nodeType="withEffect">
                                  <p:stCondLst>
                                    <p:cond delay="2000"/>
                                  </p:stCondLst>
                                  <p:childTnLst>
                                    <p:animEffect transition="out" filter="fade">
                                      <p:cBhvr>
                                        <p:cTn id="38" dur="1000"/>
                                        <p:tgtEl>
                                          <p:spTgt spid="2060"/>
                                        </p:tgtEl>
                                      </p:cBhvr>
                                    </p:animEffect>
                                    <p:set>
                                      <p:cBhvr>
                                        <p:cTn id="39" dur="1" fill="hold">
                                          <p:stCondLst>
                                            <p:cond delay="999"/>
                                          </p:stCondLst>
                                        </p:cTn>
                                        <p:tgtEl>
                                          <p:spTgt spid="2060"/>
                                        </p:tgtEl>
                                        <p:attrNameLst>
                                          <p:attrName>style.visibility</p:attrName>
                                        </p:attrNameLst>
                                      </p:cBhvr>
                                      <p:to>
                                        <p:strVal val="hidden"/>
                                      </p:to>
                                    </p:set>
                                  </p:childTnLst>
                                </p:cTn>
                              </p:par>
                            </p:childTnLst>
                          </p:cTn>
                        </p:par>
                        <p:par>
                          <p:cTn id="40" fill="hold" nodeType="afterGroup">
                            <p:stCondLst>
                              <p:cond delay="17000"/>
                            </p:stCondLst>
                            <p:childTnLst>
                              <p:par>
                                <p:cTn id="41" presetID="10" presetClass="entr" presetSubtype="0" fill="hold" nodeType="afterEffect">
                                  <p:stCondLst>
                                    <p:cond delay="0"/>
                                  </p:stCondLst>
                                  <p:childTnLst>
                                    <p:set>
                                      <p:cBhvr>
                                        <p:cTn id="42" dur="1" fill="hold">
                                          <p:stCondLst>
                                            <p:cond delay="0"/>
                                          </p:stCondLst>
                                        </p:cTn>
                                        <p:tgtEl>
                                          <p:spTgt spid="2069"/>
                                        </p:tgtEl>
                                        <p:attrNameLst>
                                          <p:attrName>style.visibility</p:attrName>
                                        </p:attrNameLst>
                                      </p:cBhvr>
                                      <p:to>
                                        <p:strVal val="visible"/>
                                      </p:to>
                                    </p:set>
                                    <p:animEffect transition="in" filter="fade">
                                      <p:cBhvr>
                                        <p:cTn id="43" dur="2000"/>
                                        <p:tgtEl>
                                          <p:spTgt spid="2069"/>
                                        </p:tgtEl>
                                      </p:cBhvr>
                                    </p:animEffect>
                                  </p:childTnLst>
                                </p:cTn>
                              </p:par>
                              <p:par>
                                <p:cTn id="44" presetID="10" presetClass="exit" presetSubtype="0" fill="hold" nodeType="withEffect">
                                  <p:stCondLst>
                                    <p:cond delay="2000"/>
                                  </p:stCondLst>
                                  <p:childTnLst>
                                    <p:animEffect transition="out" filter="fade">
                                      <p:cBhvr>
                                        <p:cTn id="45" dur="1000"/>
                                        <p:tgtEl>
                                          <p:spTgt spid="2063"/>
                                        </p:tgtEl>
                                      </p:cBhvr>
                                    </p:animEffect>
                                    <p:set>
                                      <p:cBhvr>
                                        <p:cTn id="46" dur="1" fill="hold">
                                          <p:stCondLst>
                                            <p:cond delay="999"/>
                                          </p:stCondLst>
                                        </p:cTn>
                                        <p:tgtEl>
                                          <p:spTgt spid="2063"/>
                                        </p:tgtEl>
                                        <p:attrNameLst>
                                          <p:attrName>style.visibility</p:attrName>
                                        </p:attrNameLst>
                                      </p:cBhvr>
                                      <p:to>
                                        <p:strVal val="hidden"/>
                                      </p:to>
                                    </p:set>
                                  </p:childTnLst>
                                </p:cTn>
                              </p:par>
                            </p:childTnLst>
                          </p:cTn>
                        </p:par>
                        <p:par>
                          <p:cTn id="47" fill="hold" nodeType="afterGroup">
                            <p:stCondLst>
                              <p:cond delay="20000"/>
                            </p:stCondLst>
                            <p:childTnLst>
                              <p:par>
                                <p:cTn id="48" presetID="10" presetClass="entr" presetSubtype="0" fill="hold" nodeType="afterEffect">
                                  <p:stCondLst>
                                    <p:cond delay="0"/>
                                  </p:stCondLst>
                                  <p:childTnLst>
                                    <p:set>
                                      <p:cBhvr>
                                        <p:cTn id="49" dur="1" fill="hold">
                                          <p:stCondLst>
                                            <p:cond delay="0"/>
                                          </p:stCondLst>
                                        </p:cTn>
                                        <p:tgtEl>
                                          <p:spTgt spid="2072"/>
                                        </p:tgtEl>
                                        <p:attrNameLst>
                                          <p:attrName>style.visibility</p:attrName>
                                        </p:attrNameLst>
                                      </p:cBhvr>
                                      <p:to>
                                        <p:strVal val="visible"/>
                                      </p:to>
                                    </p:set>
                                    <p:animEffect transition="in" filter="fade">
                                      <p:cBhvr>
                                        <p:cTn id="50" dur="2000"/>
                                        <p:tgtEl>
                                          <p:spTgt spid="2072"/>
                                        </p:tgtEl>
                                      </p:cBhvr>
                                    </p:animEffect>
                                  </p:childTnLst>
                                </p:cTn>
                              </p:par>
                              <p:par>
                                <p:cTn id="51" presetID="10" presetClass="exit" presetSubtype="0" fill="hold" nodeType="withEffect">
                                  <p:stCondLst>
                                    <p:cond delay="2000"/>
                                  </p:stCondLst>
                                  <p:childTnLst>
                                    <p:animEffect transition="out" filter="fade">
                                      <p:cBhvr>
                                        <p:cTn id="52" dur="1000"/>
                                        <p:tgtEl>
                                          <p:spTgt spid="2066"/>
                                        </p:tgtEl>
                                      </p:cBhvr>
                                    </p:animEffect>
                                    <p:set>
                                      <p:cBhvr>
                                        <p:cTn id="53" dur="1" fill="hold">
                                          <p:stCondLst>
                                            <p:cond delay="999"/>
                                          </p:stCondLst>
                                        </p:cTn>
                                        <p:tgtEl>
                                          <p:spTgt spid="2066"/>
                                        </p:tgtEl>
                                        <p:attrNameLst>
                                          <p:attrName>style.visibility</p:attrName>
                                        </p:attrNameLst>
                                      </p:cBhvr>
                                      <p:to>
                                        <p:strVal val="hidden"/>
                                      </p:to>
                                    </p:set>
                                  </p:childTnLst>
                                </p:cTn>
                              </p:par>
                            </p:childTnLst>
                          </p:cTn>
                        </p:par>
                        <p:par>
                          <p:cTn id="54" fill="hold" nodeType="afterGroup">
                            <p:stCondLst>
                              <p:cond delay="23000"/>
                            </p:stCondLst>
                            <p:childTnLst>
                              <p:par>
                                <p:cTn id="55" presetID="10" presetClass="entr" presetSubtype="0" fill="hold" nodeType="afterEffect">
                                  <p:stCondLst>
                                    <p:cond delay="0"/>
                                  </p:stCondLst>
                                  <p:childTnLst>
                                    <p:set>
                                      <p:cBhvr>
                                        <p:cTn id="56" dur="1" fill="hold">
                                          <p:stCondLst>
                                            <p:cond delay="0"/>
                                          </p:stCondLst>
                                        </p:cTn>
                                        <p:tgtEl>
                                          <p:spTgt spid="2073"/>
                                        </p:tgtEl>
                                        <p:attrNameLst>
                                          <p:attrName>style.visibility</p:attrName>
                                        </p:attrNameLst>
                                      </p:cBhvr>
                                      <p:to>
                                        <p:strVal val="visible"/>
                                      </p:to>
                                    </p:set>
                                    <p:animEffect transition="in" filter="fade">
                                      <p:cBhvr>
                                        <p:cTn id="57" dur="2000"/>
                                        <p:tgtEl>
                                          <p:spTgt spid="207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74"/>
                                        </p:tgtEl>
                                        <p:attrNameLst>
                                          <p:attrName>style.visibility</p:attrName>
                                        </p:attrNameLst>
                                      </p:cBhvr>
                                      <p:to>
                                        <p:strVal val="visible"/>
                                      </p:to>
                                    </p:set>
                                    <p:animEffect transition="in" filter="fade">
                                      <p:cBhvr>
                                        <p:cTn id="60" dur="2000"/>
                                        <p:tgtEl>
                                          <p:spTgt spid="2074"/>
                                        </p:tgtEl>
                                      </p:cBhvr>
                                    </p:animEffect>
                                  </p:childTnLst>
                                </p:cTn>
                              </p:par>
                              <p:par>
                                <p:cTn id="61" presetID="10" presetClass="exit" presetSubtype="0" fill="hold" nodeType="withEffect">
                                  <p:stCondLst>
                                    <p:cond delay="2000"/>
                                  </p:stCondLst>
                                  <p:childTnLst>
                                    <p:animEffect transition="out" filter="fade">
                                      <p:cBhvr>
                                        <p:cTn id="62" dur="1000"/>
                                        <p:tgtEl>
                                          <p:spTgt spid="2069"/>
                                        </p:tgtEl>
                                      </p:cBhvr>
                                    </p:animEffect>
                                    <p:set>
                                      <p:cBhvr>
                                        <p:cTn id="63" dur="1" fill="hold">
                                          <p:stCondLst>
                                            <p:cond delay="999"/>
                                          </p:stCondLst>
                                        </p:cTn>
                                        <p:tgtEl>
                                          <p:spTgt spid="2069"/>
                                        </p:tgtEl>
                                        <p:attrNameLst>
                                          <p:attrName>style.visibility</p:attrName>
                                        </p:attrNameLst>
                                      </p:cBhvr>
                                      <p:to>
                                        <p:strVal val="hidden"/>
                                      </p:to>
                                    </p:set>
                                  </p:childTnLst>
                                </p:cTn>
                              </p:par>
                            </p:childTnLst>
                          </p:cTn>
                        </p:par>
                        <p:par>
                          <p:cTn id="64" fill="hold" nodeType="afterGroup">
                            <p:stCondLst>
                              <p:cond delay="26000"/>
                            </p:stCondLst>
                            <p:childTnLst>
                              <p:par>
                                <p:cTn id="65" presetID="10" presetClass="entr" presetSubtype="0" fill="hold" nodeType="afterEffect">
                                  <p:stCondLst>
                                    <p:cond delay="0"/>
                                  </p:stCondLst>
                                  <p:childTnLst>
                                    <p:set>
                                      <p:cBhvr>
                                        <p:cTn id="66" dur="1" fill="hold">
                                          <p:stCondLst>
                                            <p:cond delay="0"/>
                                          </p:stCondLst>
                                        </p:cTn>
                                        <p:tgtEl>
                                          <p:spTgt spid="2078"/>
                                        </p:tgtEl>
                                        <p:attrNameLst>
                                          <p:attrName>style.visibility</p:attrName>
                                        </p:attrNameLst>
                                      </p:cBhvr>
                                      <p:to>
                                        <p:strVal val="visible"/>
                                      </p:to>
                                    </p:set>
                                    <p:animEffect transition="in" filter="fade">
                                      <p:cBhvr>
                                        <p:cTn id="67" dur="2000"/>
                                        <p:tgtEl>
                                          <p:spTgt spid="2078"/>
                                        </p:tgtEl>
                                      </p:cBhvr>
                                    </p:animEffect>
                                  </p:childTnLst>
                                </p:cTn>
                              </p:par>
                              <p:par>
                                <p:cTn id="68" presetID="10" presetClass="exit" presetSubtype="0" fill="hold" nodeType="withEffect">
                                  <p:stCondLst>
                                    <p:cond delay="2000"/>
                                  </p:stCondLst>
                                  <p:childTnLst>
                                    <p:animEffect transition="out" filter="fade">
                                      <p:cBhvr>
                                        <p:cTn id="69" dur="1000"/>
                                        <p:tgtEl>
                                          <p:spTgt spid="2072"/>
                                        </p:tgtEl>
                                      </p:cBhvr>
                                    </p:animEffect>
                                    <p:set>
                                      <p:cBhvr>
                                        <p:cTn id="70" dur="1" fill="hold">
                                          <p:stCondLst>
                                            <p:cond delay="999"/>
                                          </p:stCondLst>
                                        </p:cTn>
                                        <p:tgtEl>
                                          <p:spTgt spid="2072"/>
                                        </p:tgtEl>
                                        <p:attrNameLst>
                                          <p:attrName>style.visibility</p:attrName>
                                        </p:attrNameLst>
                                      </p:cBhvr>
                                      <p:to>
                                        <p:strVal val="hidden"/>
                                      </p:to>
                                    </p:set>
                                  </p:childTnLst>
                                </p:cTn>
                              </p:par>
                            </p:childTnLst>
                          </p:cTn>
                        </p:par>
                        <p:par>
                          <p:cTn id="71" fill="hold" nodeType="afterGroup">
                            <p:stCondLst>
                              <p:cond delay="29000"/>
                            </p:stCondLst>
                            <p:childTnLst>
                              <p:par>
                                <p:cTn id="72" presetID="10" presetClass="exit" presetSubtype="0" fill="hold" nodeType="afterEffect">
                                  <p:stCondLst>
                                    <p:cond delay="2000"/>
                                  </p:stCondLst>
                                  <p:childTnLst>
                                    <p:animEffect transition="out" filter="fade">
                                      <p:cBhvr>
                                        <p:cTn id="73" dur="1000"/>
                                        <p:tgtEl>
                                          <p:spTgt spid="2073"/>
                                        </p:tgtEl>
                                      </p:cBhvr>
                                    </p:animEffect>
                                    <p:set>
                                      <p:cBhvr>
                                        <p:cTn id="74" dur="1" fill="hold">
                                          <p:stCondLst>
                                            <p:cond delay="999"/>
                                          </p:stCondLst>
                                        </p:cTn>
                                        <p:tgtEl>
                                          <p:spTgt spid="2073"/>
                                        </p:tgtEl>
                                        <p:attrNameLst>
                                          <p:attrName>style.visibility</p:attrName>
                                        </p:attrNameLst>
                                      </p:cBhvr>
                                      <p:to>
                                        <p:strVal val="hidden"/>
                                      </p:to>
                                    </p:set>
                                  </p:childTnLst>
                                </p:cTn>
                              </p:par>
                              <p:par>
                                <p:cTn id="75" presetID="10" presetClass="exit" presetSubtype="0" fill="hold" grpId="1" nodeType="withEffect">
                                  <p:stCondLst>
                                    <p:cond delay="1000"/>
                                  </p:stCondLst>
                                  <p:childTnLst>
                                    <p:animEffect transition="out" filter="fade">
                                      <p:cBhvr>
                                        <p:cTn id="76" dur="1000"/>
                                        <p:tgtEl>
                                          <p:spTgt spid="2074"/>
                                        </p:tgtEl>
                                      </p:cBhvr>
                                    </p:animEffect>
                                    <p:set>
                                      <p:cBhvr>
                                        <p:cTn id="77" dur="1" fill="hold">
                                          <p:stCondLst>
                                            <p:cond delay="999"/>
                                          </p:stCondLst>
                                        </p:cTn>
                                        <p:tgtEl>
                                          <p:spTgt spid="2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4" grpId="0"/>
      <p:bldP spid="207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push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5" name="Picture 1"/>
          <p:cNvPicPr>
            <a:picLocks noChangeArrowheads="1"/>
          </p:cNvPicPr>
          <p:nvPr/>
        </p:nvPicPr>
        <p:blipFill>
          <a:blip r:embed="rId3">
            <a:extLst>
              <a:ext uri="{28A0092B-C50C-407E-A947-70E740481C1C}">
                <a14:useLocalDpi xmlns="" xmlns:a14="http://schemas.microsoft.com/office/drawing/2010/main" val="0"/>
              </a:ext>
            </a:extLst>
          </a:blip>
          <a:srcRect l="12770" r="481"/>
          <a:stretch>
            <a:fillRect/>
          </a:stretch>
        </p:blipFill>
        <p:spPr bwMode="auto">
          <a:xfrm>
            <a:off x="7213600" y="2009775"/>
            <a:ext cx="4902200" cy="5721350"/>
          </a:xfrm>
          <a:prstGeom prst="rect">
            <a:avLst/>
          </a:prstGeom>
          <a:noFill/>
          <a:ln w="25400">
            <a:solidFill>
              <a:schemeClr val="tx1"/>
            </a:solidFill>
            <a:miter lim="800000"/>
            <a:headEnd/>
            <a:tailEnd/>
          </a:ln>
          <a:effectLst>
            <a:reflection blurRad="6350" stA="50000" endA="300" endPos="55000" dist="76200" dir="5400000" sy="-100000" algn="bl" rotWithShape="0"/>
          </a:effectLst>
          <a:extLst>
            <a:ext uri="{909E8E84-426E-40dd-AFC4-6F175D3DCCD1}">
              <a14:hiddenFill xmlns="" xmlns:a14="http://schemas.microsoft.com/office/drawing/2010/main">
                <a:solidFill>
                  <a:srgbClr val="FFFFFF"/>
                </a:solidFill>
              </a14:hiddenFill>
            </a:ext>
          </a:extLst>
        </p:spPr>
      </p:pic>
      <p:sp>
        <p:nvSpPr>
          <p:cNvPr id="26626" name="Rectangle 2"/>
          <p:cNvSpPr>
            <a:spLocks noGrp="1" noChangeArrowheads="1"/>
          </p:cNvSpPr>
          <p:nvPr>
            <p:ph type="title"/>
          </p:nvPr>
        </p:nvSpPr>
        <p:spPr>
          <a:xfrm>
            <a:off x="368300" y="3144838"/>
            <a:ext cx="6388100" cy="1636712"/>
          </a:xfrm>
        </p:spPr>
        <p:txBody>
          <a:bodyPr/>
          <a:lstStyle/>
          <a:p>
            <a:pPr eaLnBrk="1" hangingPunct="1">
              <a:lnSpc>
                <a:spcPct val="80000"/>
              </a:lnSpc>
              <a:defRPr/>
            </a:pPr>
            <a:r>
              <a:rPr lang="en-US" sz="6400" b="1" u="sng" dirty="0" smtClean="0">
                <a:solidFill>
                  <a:srgbClr val="FF6666"/>
                </a:solidFill>
                <a:latin typeface="Gill Sans MT Bold" charset="0"/>
                <a:cs typeface="Gill Sans MT Bold" charset="0"/>
                <a:sym typeface="Gill Sans MT Bold" charset="0"/>
              </a:rPr>
              <a:t>1601</a:t>
            </a:r>
            <a:r>
              <a:rPr lang="en-US" sz="6400" dirty="0" smtClean="0">
                <a:solidFill>
                  <a:srgbClr val="FF6666"/>
                </a:solidFill>
                <a:latin typeface="Gill Sans MT Bold" charset="0"/>
                <a:cs typeface="Gill Sans MT Bold" charset="0"/>
                <a:sym typeface="Gill Sans MT Bold" charset="0"/>
              </a:rPr>
              <a:t> </a:t>
            </a:r>
            <a:r>
              <a:rPr lang="en-US" sz="6400" dirty="0" smtClean="0">
                <a:solidFill>
                  <a:srgbClr val="FF6666"/>
                </a:solidFill>
                <a:latin typeface="Gill Sans MT Bold" charset="0"/>
                <a:ea typeface="ヒラギノ角ゴ ProN W6" charset="0"/>
                <a:cs typeface="ヒラギノ角ゴ ProN W6" charset="0"/>
                <a:sym typeface="Gill Sans MT Bold" charset="0"/>
              </a:rPr>
              <a:t/>
            </a:r>
            <a:br>
              <a:rPr lang="en-US" sz="6400" dirty="0" smtClean="0">
                <a:solidFill>
                  <a:srgbClr val="FF6666"/>
                </a:solidFill>
                <a:latin typeface="Gill Sans MT Bold" charset="0"/>
                <a:ea typeface="ヒラギノ角ゴ ProN W6" charset="0"/>
                <a:cs typeface="ヒラギノ角ゴ ProN W6" charset="0"/>
                <a:sym typeface="Gill Sans MT Bold" charset="0"/>
              </a:rPr>
            </a:br>
            <a:r>
              <a:rPr lang="en-US" sz="6400" dirty="0" smtClean="0">
                <a:latin typeface="Gill Sans MT" charset="0"/>
                <a:cs typeface="Gill Sans MT" charset="0"/>
                <a:sym typeface="Gill Sans MT" charset="0"/>
              </a:rPr>
              <a:t>An initial discovery</a:t>
            </a:r>
            <a:endParaRPr lang="en-US" sz="6400" dirty="0" smtClean="0">
              <a:latin typeface="Gill Sans MT" charset="0"/>
              <a:sym typeface="Gill Sans MT" charset="0"/>
            </a:endParaRPr>
          </a:p>
        </p:txBody>
      </p:sp>
      <p:sp>
        <p:nvSpPr>
          <p:cNvPr id="26627" name="Rectangle 3"/>
          <p:cNvSpPr>
            <a:spLocks noGrp="1" noChangeArrowheads="1"/>
          </p:cNvSpPr>
          <p:nvPr>
            <p:ph type="body" idx="1"/>
          </p:nvPr>
        </p:nvSpPr>
        <p:spPr>
          <a:xfrm>
            <a:off x="635000" y="5181600"/>
            <a:ext cx="5867400" cy="3162300"/>
          </a:xfrm>
        </p:spPr>
        <p:txBody>
          <a:bodyPr/>
          <a:lstStyle/>
          <a:p>
            <a:pPr marL="0" indent="0" eaLnBrk="1" hangingPunct="1">
              <a:defRPr/>
            </a:pPr>
            <a:r>
              <a:rPr lang="en-US" b="1" dirty="0" smtClean="0">
                <a:solidFill>
                  <a:srgbClr val="FF6666"/>
                </a:solidFill>
                <a:latin typeface="Gill Sans MT Bold" charset="0"/>
                <a:cs typeface="Gill Sans MT Bold" charset="0"/>
                <a:sym typeface="Gill Sans MT Bold" charset="0"/>
              </a:rPr>
              <a:t>Four</a:t>
            </a:r>
            <a:r>
              <a:rPr lang="en-US" dirty="0" smtClean="0">
                <a:latin typeface="Gill Sans MT" charset="0"/>
                <a:cs typeface="Gill Sans MT" charset="0"/>
                <a:sym typeface="Gill Sans MT" charset="0"/>
              </a:rPr>
              <a:t> ships</a:t>
            </a:r>
            <a:endParaRPr lang="en-US" dirty="0" smtClean="0">
              <a:latin typeface="Gill Sans MT" charset="0"/>
              <a:sym typeface="Gill Sans MT" charset="0"/>
            </a:endParaRPr>
          </a:p>
          <a:p>
            <a:pPr marL="0" indent="0" eaLnBrk="1" hangingPunct="1">
              <a:defRPr/>
            </a:pPr>
            <a:r>
              <a:rPr lang="en-US" dirty="0" smtClean="0">
                <a:latin typeface="Gill Sans MT" charset="0"/>
                <a:cs typeface="Gill Sans MT" charset="0"/>
                <a:sym typeface="Gill Sans MT" charset="0"/>
              </a:rPr>
              <a:t>One got </a:t>
            </a:r>
            <a:r>
              <a:rPr lang="en-US" b="1" dirty="0" smtClean="0">
                <a:solidFill>
                  <a:srgbClr val="FF6666"/>
                </a:solidFill>
                <a:latin typeface="Gill Sans MT Bold" charset="0"/>
                <a:cs typeface="Gill Sans MT Bold" charset="0"/>
                <a:sym typeface="Gill Sans MT Bold" charset="0"/>
              </a:rPr>
              <a:t>lemon</a:t>
            </a:r>
            <a:r>
              <a:rPr lang="en-US" dirty="0" smtClean="0">
                <a:latin typeface="Gill Sans MT" charset="0"/>
                <a:cs typeface="Gill Sans MT" charset="0"/>
                <a:sym typeface="Gill Sans MT" charset="0"/>
              </a:rPr>
              <a:t> juice</a:t>
            </a:r>
            <a:endParaRPr lang="en-US" dirty="0" smtClean="0">
              <a:latin typeface="Gill Sans MT" charset="0"/>
              <a:sym typeface="Gill Sans MT" charset="0"/>
            </a:endParaRPr>
          </a:p>
          <a:p>
            <a:pPr marL="0" indent="0" eaLnBrk="1" hangingPunct="1">
              <a:defRPr/>
            </a:pPr>
            <a:r>
              <a:rPr lang="en-US" dirty="0" smtClean="0">
                <a:latin typeface="Gill Sans MT" charset="0"/>
                <a:cs typeface="Gill Sans MT" charset="0"/>
                <a:sym typeface="Gill Sans MT" charset="0"/>
              </a:rPr>
              <a:t>No one died of scurvy</a:t>
            </a:r>
            <a:endParaRPr lang="en-US" dirty="0" smtClean="0">
              <a:latin typeface="Gill Sans MT" charset="0"/>
              <a:sym typeface="Gill Sans MT" charset="0"/>
            </a:endParaRPr>
          </a:p>
          <a:p>
            <a:pPr marL="0" indent="0" eaLnBrk="1" hangingPunct="1">
              <a:defRPr/>
            </a:pPr>
            <a:r>
              <a:rPr lang="en-US" dirty="0" smtClean="0">
                <a:latin typeface="Gill Sans MT" charset="0"/>
                <a:cs typeface="Gill Sans MT" charset="0"/>
                <a:sym typeface="Gill Sans MT" charset="0"/>
              </a:rPr>
              <a:t>On other 3 - </a:t>
            </a:r>
            <a:r>
              <a:rPr lang="en-US" b="1" dirty="0" smtClean="0">
                <a:solidFill>
                  <a:srgbClr val="FF6666"/>
                </a:solidFill>
                <a:latin typeface="Gill Sans MT Bold" charset="0"/>
                <a:cs typeface="Gill Sans MT Bold" charset="0"/>
                <a:sym typeface="Gill Sans MT Bold" charset="0"/>
              </a:rPr>
              <a:t>110</a:t>
            </a:r>
            <a:r>
              <a:rPr lang="en-US" dirty="0" smtClean="0">
                <a:latin typeface="Gill Sans MT" charset="0"/>
                <a:cs typeface="Gill Sans MT" charset="0"/>
                <a:sym typeface="Gill Sans MT" charset="0"/>
              </a:rPr>
              <a:t> out of </a:t>
            </a:r>
            <a:r>
              <a:rPr lang="en-US" b="1" dirty="0" smtClean="0">
                <a:solidFill>
                  <a:srgbClr val="FF6666"/>
                </a:solidFill>
                <a:latin typeface="Gill Sans MT Bold" charset="0"/>
                <a:cs typeface="Gill Sans MT Bold" charset="0"/>
                <a:sym typeface="Gill Sans MT Bold" charset="0"/>
              </a:rPr>
              <a:t>278</a:t>
            </a:r>
            <a:r>
              <a:rPr lang="en-US" dirty="0" smtClean="0">
                <a:latin typeface="Gill Sans MT" charset="0"/>
                <a:cs typeface="Gill Sans MT" charset="0"/>
                <a:sym typeface="Gill Sans MT" charset="0"/>
              </a:rPr>
              <a:t> died by </a:t>
            </a:r>
            <a:r>
              <a:rPr lang="en-US" b="1" dirty="0" smtClean="0">
                <a:solidFill>
                  <a:srgbClr val="FF6666"/>
                </a:solidFill>
                <a:latin typeface="Gill Sans MT Bold" charset="0"/>
                <a:cs typeface="Gill Sans MT Bold" charset="0"/>
                <a:sym typeface="Gill Sans MT Bold" charset="0"/>
              </a:rPr>
              <a:t>halfway</a:t>
            </a:r>
            <a:r>
              <a:rPr lang="en-US" dirty="0" smtClean="0">
                <a:latin typeface="Gill Sans MT" charset="0"/>
                <a:cs typeface="Gill Sans MT" charset="0"/>
                <a:sym typeface="Gill Sans MT" charset="0"/>
              </a:rPr>
              <a:t> point</a:t>
            </a:r>
            <a:endParaRPr lang="en-US" dirty="0" smtClean="0">
              <a:latin typeface="Gill Sans MT" charset="0"/>
              <a:sym typeface="Gill Sans MT" charset="0"/>
            </a:endParaRPr>
          </a:p>
          <a:p>
            <a:pPr marL="0" indent="0" eaLnBrk="1" hangingPunct="1">
              <a:defRPr/>
            </a:pPr>
            <a:endParaRPr lang="en-US" dirty="0" smtClean="0">
              <a:latin typeface="Gill Sans MT" charset="0"/>
              <a:sym typeface="Gill Sans MT" charset="0"/>
            </a:endParaRPr>
          </a:p>
        </p:txBody>
      </p:sp>
      <p:sp>
        <p:nvSpPr>
          <p:cNvPr id="24580" name="Rectangle 4"/>
          <p:cNvSpPr>
            <a:spLocks/>
          </p:cNvSpPr>
          <p:nvPr/>
        </p:nvSpPr>
        <p:spPr bwMode="auto">
          <a:xfrm>
            <a:off x="7204075" y="7727950"/>
            <a:ext cx="22987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1400">
                <a:solidFill>
                  <a:schemeClr val="tx1"/>
                </a:solidFill>
                <a:latin typeface="Gill Sans MT" charset="0"/>
                <a:ea typeface="ＭＳ Ｐゴシック" charset="0"/>
                <a:cs typeface="ＭＳ Ｐゴシック" charset="0"/>
                <a:sym typeface="Gill Sans MT" charset="0"/>
              </a:rPr>
              <a:t>by Darwin Bell@flickr</a:t>
            </a:r>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500"/>
                                        <p:tgtEl>
                                          <p:spTgt spid="26627">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1500"/>
                                  </p:stCondLst>
                                  <p:childTnLst>
                                    <p:set>
                                      <p:cBhvr>
                                        <p:cTn id="10" dur="1" fill="hold">
                                          <p:stCondLst>
                                            <p:cond delay="0"/>
                                          </p:stCondLst>
                                        </p:cTn>
                                        <p:tgtEl>
                                          <p:spTgt spid="26627">
                                            <p:txEl>
                                              <p:pRg st="1" end="1"/>
                                            </p:txEl>
                                          </p:spTgt>
                                        </p:tgtEl>
                                        <p:attrNameLst>
                                          <p:attrName>style.visibility</p:attrName>
                                        </p:attrNameLst>
                                      </p:cBhvr>
                                      <p:to>
                                        <p:strVal val="visible"/>
                                      </p:to>
                                    </p:set>
                                    <p:animEffect transition="in" filter="fade">
                                      <p:cBhvr>
                                        <p:cTn id="11" dur="500"/>
                                        <p:tgtEl>
                                          <p:spTgt spid="26627">
                                            <p:txEl>
                                              <p:pRg st="1" end="1"/>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1500"/>
                                  </p:stCondLst>
                                  <p:childTnLst>
                                    <p:set>
                                      <p:cBhvr>
                                        <p:cTn id="14" dur="1" fill="hold">
                                          <p:stCondLst>
                                            <p:cond delay="0"/>
                                          </p:stCondLst>
                                        </p:cTn>
                                        <p:tgtEl>
                                          <p:spTgt spid="26627">
                                            <p:txEl>
                                              <p:pRg st="2" end="2"/>
                                            </p:txEl>
                                          </p:spTgt>
                                        </p:tgtEl>
                                        <p:attrNameLst>
                                          <p:attrName>style.visibility</p:attrName>
                                        </p:attrNameLst>
                                      </p:cBhvr>
                                      <p:to>
                                        <p:strVal val="visible"/>
                                      </p:to>
                                    </p:set>
                                    <p:animEffect transition="in" filter="fade">
                                      <p:cBhvr>
                                        <p:cTn id="15" dur="500"/>
                                        <p:tgtEl>
                                          <p:spTgt spid="26627">
                                            <p:txEl>
                                              <p:pRg st="2" end="2"/>
                                            </p:txEl>
                                          </p:spTgt>
                                        </p:tgtEl>
                                      </p:cBhvr>
                                    </p:animEffect>
                                  </p:childTnLst>
                                </p:cTn>
                              </p:par>
                            </p:childTnLst>
                          </p:cTn>
                        </p:par>
                        <p:par>
                          <p:cTn id="16" fill="hold" nodeType="afterGroup">
                            <p:stCondLst>
                              <p:cond delay="6000"/>
                            </p:stCondLst>
                            <p:childTnLst>
                              <p:par>
                                <p:cTn id="17" presetID="10" presetClass="entr" presetSubtype="0" fill="hold" grpId="0" nodeType="afterEffect">
                                  <p:stCondLst>
                                    <p:cond delay="1500"/>
                                  </p:stCondLst>
                                  <p:childTnLst>
                                    <p:set>
                                      <p:cBhvr>
                                        <p:cTn id="18" dur="1" fill="hold">
                                          <p:stCondLst>
                                            <p:cond delay="0"/>
                                          </p:stCondLst>
                                        </p:cTn>
                                        <p:tgtEl>
                                          <p:spTgt spid="26627">
                                            <p:txEl>
                                              <p:pRg st="3" end="3"/>
                                            </p:txEl>
                                          </p:spTgt>
                                        </p:tgtEl>
                                        <p:attrNameLst>
                                          <p:attrName>style.visibility</p:attrName>
                                        </p:attrNameLst>
                                      </p:cBhvr>
                                      <p:to>
                                        <p:strVal val="visible"/>
                                      </p:to>
                                    </p:set>
                                    <p:animEffect transition="in" filter="fade">
                                      <p:cBhvr>
                                        <p:cTn id="19" dur="500"/>
                                        <p:tgtEl>
                                          <p:spTgt spid="266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bldLvl="5" autoUpdateAnimBg="0" advAuto="50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5" name="Picture 1"/>
          <p:cNvPicPr>
            <a:picLocks noChangeArrowheads="1"/>
          </p:cNvPicPr>
          <p:nvPr/>
        </p:nvPicPr>
        <p:blipFill>
          <a:blip r:embed="rId3">
            <a:extLst>
              <a:ext uri="{28A0092B-C50C-407E-A947-70E740481C1C}">
                <a14:useLocalDpi xmlns="" xmlns:a14="http://schemas.microsoft.com/office/drawing/2010/main" val="0"/>
              </a:ext>
            </a:extLst>
          </a:blip>
          <a:srcRect l="35281" r="8467"/>
          <a:stretch>
            <a:fillRect/>
          </a:stretch>
        </p:blipFill>
        <p:spPr bwMode="auto">
          <a:xfrm>
            <a:off x="7251700" y="1841500"/>
            <a:ext cx="4838700" cy="6021388"/>
          </a:xfrm>
          <a:prstGeom prst="rect">
            <a:avLst/>
          </a:prstGeom>
          <a:noFill/>
          <a:ln w="25400">
            <a:solidFill>
              <a:schemeClr val="tx1"/>
            </a:solidFill>
            <a:miter lim="800000"/>
            <a:headEnd/>
            <a:tailEnd/>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Lst>
        </p:spPr>
      </p:pic>
      <p:sp>
        <p:nvSpPr>
          <p:cNvPr id="28674" name="Rectangle 2"/>
          <p:cNvSpPr>
            <a:spLocks noGrp="1" noChangeArrowheads="1"/>
          </p:cNvSpPr>
          <p:nvPr>
            <p:ph type="title"/>
          </p:nvPr>
        </p:nvSpPr>
        <p:spPr>
          <a:xfrm>
            <a:off x="368300" y="3149600"/>
            <a:ext cx="6388100" cy="1636713"/>
          </a:xfrm>
        </p:spPr>
        <p:txBody>
          <a:bodyPr/>
          <a:lstStyle/>
          <a:p>
            <a:pPr eaLnBrk="1" hangingPunct="1">
              <a:lnSpc>
                <a:spcPct val="80000"/>
              </a:lnSpc>
              <a:defRPr/>
            </a:pPr>
            <a:r>
              <a:rPr lang="en-US" sz="6400" b="1" u="sng" dirty="0" smtClean="0">
                <a:solidFill>
                  <a:srgbClr val="FF6666"/>
                </a:solidFill>
                <a:latin typeface="Gill Sans MT Bold" charset="0"/>
                <a:cs typeface="Gill Sans MT Bold" charset="0"/>
                <a:sym typeface="Gill Sans MT Bold" charset="0"/>
              </a:rPr>
              <a:t>1747</a:t>
            </a:r>
            <a:r>
              <a:rPr lang="en-US" sz="6400" dirty="0" smtClean="0">
                <a:solidFill>
                  <a:srgbClr val="FF6666"/>
                </a:solidFill>
                <a:latin typeface="Gill Sans MT Bold" charset="0"/>
                <a:cs typeface="Gill Sans MT Bold" charset="0"/>
                <a:sym typeface="Gill Sans MT Bold" charset="0"/>
              </a:rPr>
              <a:t> </a:t>
            </a:r>
            <a:r>
              <a:rPr lang="en-US" sz="6400" dirty="0" smtClean="0">
                <a:solidFill>
                  <a:srgbClr val="FF6666"/>
                </a:solidFill>
                <a:latin typeface="Gill Sans MT Bold" charset="0"/>
                <a:ea typeface="ヒラギノ角ゴ ProN W6" charset="0"/>
                <a:cs typeface="ヒラギノ角ゴ ProN W6" charset="0"/>
                <a:sym typeface="Gill Sans MT Bold" charset="0"/>
              </a:rPr>
              <a:t/>
            </a:r>
            <a:br>
              <a:rPr lang="en-US" sz="6400" dirty="0" smtClean="0">
                <a:solidFill>
                  <a:srgbClr val="FF6666"/>
                </a:solidFill>
                <a:latin typeface="Gill Sans MT Bold" charset="0"/>
                <a:ea typeface="ヒラギノ角ゴ ProN W6" charset="0"/>
                <a:cs typeface="ヒラギノ角ゴ ProN W6" charset="0"/>
                <a:sym typeface="Gill Sans MT Bold" charset="0"/>
              </a:rPr>
            </a:br>
            <a:r>
              <a:rPr lang="en-US" sz="6400" dirty="0" smtClean="0">
                <a:latin typeface="Gill Sans MT" charset="0"/>
                <a:cs typeface="Gill Sans MT" charset="0"/>
                <a:sym typeface="Gill Sans MT" charset="0"/>
              </a:rPr>
              <a:t>year 146</a:t>
            </a:r>
            <a:endParaRPr lang="en-US" sz="6400" dirty="0" smtClean="0">
              <a:latin typeface="Gill Sans MT" charset="0"/>
              <a:sym typeface="Gill Sans MT" charset="0"/>
            </a:endParaRPr>
          </a:p>
        </p:txBody>
      </p:sp>
      <p:sp>
        <p:nvSpPr>
          <p:cNvPr id="28675" name="Rectangle 3"/>
          <p:cNvSpPr>
            <a:spLocks noGrp="1" noChangeArrowheads="1"/>
          </p:cNvSpPr>
          <p:nvPr>
            <p:ph type="body" idx="1"/>
          </p:nvPr>
        </p:nvSpPr>
        <p:spPr>
          <a:xfrm>
            <a:off x="482600" y="5194300"/>
            <a:ext cx="6553200" cy="3302000"/>
          </a:xfrm>
        </p:spPr>
        <p:txBody>
          <a:bodyPr/>
          <a:lstStyle/>
          <a:p>
            <a:pPr marL="0" indent="0" eaLnBrk="1" hangingPunct="1">
              <a:defRPr/>
            </a:pPr>
            <a:r>
              <a:rPr lang="en-US" dirty="0" smtClean="0">
                <a:latin typeface="Gill Sans MT" charset="0"/>
                <a:cs typeface="Gill Sans MT" charset="0"/>
                <a:sym typeface="Gill Sans MT" charset="0"/>
              </a:rPr>
              <a:t>Scurvy patients got </a:t>
            </a:r>
            <a:r>
              <a:rPr lang="en-US" b="1" dirty="0" smtClean="0">
                <a:solidFill>
                  <a:srgbClr val="FF6666"/>
                </a:solidFill>
                <a:latin typeface="Gill Sans MT Bold" charset="0"/>
                <a:cs typeface="Gill Sans MT Bold" charset="0"/>
                <a:sym typeface="Gill Sans MT Bold" charset="0"/>
              </a:rPr>
              <a:t>one</a:t>
            </a:r>
            <a:r>
              <a:rPr lang="en-US" dirty="0" smtClean="0">
                <a:latin typeface="Gill Sans MT" charset="0"/>
                <a:cs typeface="Gill Sans MT" charset="0"/>
                <a:sym typeface="Gill Sans MT" charset="0"/>
              </a:rPr>
              <a:t> of </a:t>
            </a:r>
            <a:r>
              <a:rPr lang="en-US" b="1" dirty="0" smtClean="0">
                <a:solidFill>
                  <a:srgbClr val="FF6666"/>
                </a:solidFill>
                <a:latin typeface="Gill Sans MT Bold" charset="0"/>
                <a:cs typeface="Gill Sans MT Bold" charset="0"/>
                <a:sym typeface="Gill Sans MT Bold" charset="0"/>
              </a:rPr>
              <a:t>five</a:t>
            </a:r>
            <a:r>
              <a:rPr lang="en-US" dirty="0" smtClean="0">
                <a:latin typeface="Gill Sans MT" charset="0"/>
                <a:cs typeface="Gill Sans MT" charset="0"/>
                <a:sym typeface="Gill Sans MT" charset="0"/>
              </a:rPr>
              <a:t> treatments</a:t>
            </a:r>
            <a:endParaRPr lang="en-US" dirty="0" smtClean="0">
              <a:latin typeface="Gill Sans MT" charset="0"/>
              <a:sym typeface="Gill Sans MT" charset="0"/>
            </a:endParaRPr>
          </a:p>
          <a:p>
            <a:pPr marL="0" indent="0" eaLnBrk="1" hangingPunct="1">
              <a:defRPr/>
            </a:pPr>
            <a:endParaRPr lang="en-US" dirty="0" smtClean="0">
              <a:latin typeface="Gill Sans MT" charset="0"/>
              <a:sym typeface="Gill Sans MT" charset="0"/>
            </a:endParaRPr>
          </a:p>
          <a:p>
            <a:pPr marL="0" indent="0" eaLnBrk="1" hangingPunct="1">
              <a:defRPr/>
            </a:pPr>
            <a:r>
              <a:rPr lang="en-US" dirty="0" smtClean="0">
                <a:latin typeface="Gill Sans MT" charset="0"/>
                <a:cs typeface="Gill Sans MT" charset="0"/>
                <a:sym typeface="Gill Sans MT" charset="0"/>
              </a:rPr>
              <a:t>Only those who got </a:t>
            </a:r>
            <a:r>
              <a:rPr lang="en-US" b="1" dirty="0" smtClean="0">
                <a:solidFill>
                  <a:srgbClr val="FF6666"/>
                </a:solidFill>
                <a:latin typeface="Gill Sans MT Bold" charset="0"/>
                <a:cs typeface="Gill Sans MT Bold" charset="0"/>
                <a:sym typeface="Gill Sans MT Bold" charset="0"/>
              </a:rPr>
              <a:t>citrus fruits </a:t>
            </a:r>
            <a:r>
              <a:rPr lang="en-US" dirty="0" smtClean="0">
                <a:latin typeface="Gill Sans MT" charset="0"/>
                <a:cs typeface="Gill Sans MT" charset="0"/>
                <a:sym typeface="Gill Sans MT" charset="0"/>
              </a:rPr>
              <a:t>got better</a:t>
            </a:r>
            <a:endParaRPr lang="en-US" dirty="0" smtClean="0">
              <a:latin typeface="Gill Sans MT" charset="0"/>
              <a:sym typeface="Gill Sans MT" charset="0"/>
            </a:endParaRPr>
          </a:p>
          <a:p>
            <a:pPr marL="0" indent="0" eaLnBrk="1" hangingPunct="1">
              <a:defRPr/>
            </a:pPr>
            <a:endParaRPr lang="en-US" dirty="0" smtClean="0">
              <a:latin typeface="Gill Sans MT" charset="0"/>
              <a:sym typeface="Gill Sans MT" charset="0"/>
            </a:endParaRPr>
          </a:p>
        </p:txBody>
      </p:sp>
      <p:sp>
        <p:nvSpPr>
          <p:cNvPr id="26628" name="Rectangle 4"/>
          <p:cNvSpPr>
            <a:spLocks/>
          </p:cNvSpPr>
          <p:nvPr/>
        </p:nvSpPr>
        <p:spPr bwMode="auto">
          <a:xfrm>
            <a:off x="7245350" y="7931150"/>
            <a:ext cx="14319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400">
                <a:solidFill>
                  <a:schemeClr val="tx1"/>
                </a:solidFill>
                <a:latin typeface="Gill Sans MT" charset="0"/>
                <a:ea typeface="ＭＳ Ｐゴシック" charset="0"/>
                <a:cs typeface="ＭＳ Ｐゴシック" charset="0"/>
                <a:sym typeface="Gill Sans MT" charset="0"/>
              </a:rPr>
              <a:t>by *saxon*@flickr</a:t>
            </a:r>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fade">
                                      <p:cBhvr>
                                        <p:cTn id="7" dur="500"/>
                                        <p:tgtEl>
                                          <p:spTgt spid="28675">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1500"/>
                                  </p:stCondLst>
                                  <p:childTnLst>
                                    <p:set>
                                      <p:cBhvr>
                                        <p:cTn id="10" dur="1" fill="hold">
                                          <p:stCondLst>
                                            <p:cond delay="0"/>
                                          </p:stCondLst>
                                        </p:cTn>
                                        <p:tgtEl>
                                          <p:spTgt spid="28675">
                                            <p:txEl>
                                              <p:pRg st="2" end="2"/>
                                            </p:txEl>
                                          </p:spTgt>
                                        </p:tgtEl>
                                        <p:attrNameLst>
                                          <p:attrName>style.visibility</p:attrName>
                                        </p:attrNameLst>
                                      </p:cBhvr>
                                      <p:to>
                                        <p:strVal val="visible"/>
                                      </p:to>
                                    </p:set>
                                    <p:animEffect transition="in" filter="fade">
                                      <p:cBhvr>
                                        <p:cTn id="11" dur="500"/>
                                        <p:tgtEl>
                                          <p:spTgt spid="28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bldLvl="5" autoUpdateAnimBg="0" advAuto="50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3" name="Picture 1"/>
          <p:cNvPicPr>
            <a:picLocks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569200" y="1828800"/>
            <a:ext cx="4572000" cy="6096000"/>
          </a:xfrm>
          <a:prstGeom prst="rect">
            <a:avLst/>
          </a:prstGeom>
          <a:noFill/>
          <a:ln w="25400">
            <a:solidFill>
              <a:schemeClr val="tx1"/>
            </a:solidFill>
            <a:miter lim="800000"/>
            <a:headEnd/>
            <a:tailEnd/>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Lst>
        </p:spPr>
      </p:pic>
      <p:sp>
        <p:nvSpPr>
          <p:cNvPr id="30722" name="Rectangle 2"/>
          <p:cNvSpPr>
            <a:spLocks noGrp="1" noChangeArrowheads="1"/>
          </p:cNvSpPr>
          <p:nvPr>
            <p:ph type="title"/>
          </p:nvPr>
        </p:nvSpPr>
        <p:spPr>
          <a:xfrm>
            <a:off x="368300" y="3144838"/>
            <a:ext cx="6388100" cy="1638300"/>
          </a:xfrm>
        </p:spPr>
        <p:txBody>
          <a:bodyPr/>
          <a:lstStyle/>
          <a:p>
            <a:pPr eaLnBrk="1" hangingPunct="1">
              <a:lnSpc>
                <a:spcPct val="80000"/>
              </a:lnSpc>
              <a:defRPr/>
            </a:pPr>
            <a:r>
              <a:rPr lang="en-US" sz="6400" u="sng" smtClean="0">
                <a:solidFill>
                  <a:srgbClr val="FF6666"/>
                </a:solidFill>
                <a:latin typeface="Gill Sans MT Bold" charset="0"/>
                <a:cs typeface="Gill Sans MT Bold" charset="0"/>
                <a:sym typeface="Gill Sans MT Bold" charset="0"/>
              </a:rPr>
              <a:t>1797</a:t>
            </a:r>
            <a:r>
              <a:rPr lang="en-US" sz="6400" smtClean="0">
                <a:solidFill>
                  <a:srgbClr val="FF6666"/>
                </a:solidFill>
                <a:latin typeface="Gill Sans MT Bold" charset="0"/>
                <a:cs typeface="Gill Sans MT Bold" charset="0"/>
                <a:sym typeface="Gill Sans MT Bold" charset="0"/>
              </a:rPr>
              <a:t> </a:t>
            </a:r>
            <a:r>
              <a:rPr lang="en-US" sz="6400" smtClean="0">
                <a:solidFill>
                  <a:srgbClr val="FF6666"/>
                </a:solidFill>
                <a:latin typeface="Gill Sans MT Bold" charset="0"/>
                <a:ea typeface="ヒラギノ角ゴ ProN W6" charset="0"/>
                <a:cs typeface="ヒラギノ角ゴ ProN W6" charset="0"/>
                <a:sym typeface="Gill Sans MT Bold" charset="0"/>
              </a:rPr>
              <a:t/>
            </a:r>
            <a:br>
              <a:rPr lang="en-US" sz="6400" smtClean="0">
                <a:solidFill>
                  <a:srgbClr val="FF6666"/>
                </a:solidFill>
                <a:latin typeface="Gill Sans MT Bold" charset="0"/>
                <a:ea typeface="ヒラギノ角ゴ ProN W6" charset="0"/>
                <a:cs typeface="ヒラギノ角ゴ ProN W6" charset="0"/>
                <a:sym typeface="Gill Sans MT Bold" charset="0"/>
              </a:rPr>
            </a:br>
            <a:r>
              <a:rPr lang="en-US" sz="6400" smtClean="0">
                <a:latin typeface="Gill Sans MT" charset="0"/>
                <a:cs typeface="Gill Sans MT" charset="0"/>
                <a:sym typeface="Gill Sans MT" charset="0"/>
              </a:rPr>
              <a:t>year 196</a:t>
            </a:r>
            <a:endParaRPr lang="en-US" sz="6400" smtClean="0">
              <a:latin typeface="Gill Sans MT" charset="0"/>
              <a:sym typeface="Gill Sans MT" charset="0"/>
            </a:endParaRPr>
          </a:p>
        </p:txBody>
      </p:sp>
      <p:sp>
        <p:nvSpPr>
          <p:cNvPr id="30723" name="Rectangle 3"/>
          <p:cNvSpPr>
            <a:spLocks noGrp="1" noChangeArrowheads="1"/>
          </p:cNvSpPr>
          <p:nvPr>
            <p:ph type="body" idx="1"/>
          </p:nvPr>
        </p:nvSpPr>
        <p:spPr>
          <a:xfrm>
            <a:off x="635000" y="5194300"/>
            <a:ext cx="6096000" cy="3302000"/>
          </a:xfrm>
        </p:spPr>
        <p:txBody>
          <a:bodyPr/>
          <a:lstStyle/>
          <a:p>
            <a:pPr marL="0" indent="0" eaLnBrk="1" hangingPunct="1">
              <a:defRPr/>
            </a:pPr>
            <a:r>
              <a:rPr lang="en-US" smtClean="0">
                <a:latin typeface="Gill Sans MT" charset="0"/>
                <a:cs typeface="Gill Sans MT" charset="0"/>
                <a:sym typeface="Gill Sans MT" charset="0"/>
              </a:rPr>
              <a:t>British Navy mandates </a:t>
            </a:r>
            <a:r>
              <a:rPr lang="en-US" smtClean="0">
                <a:solidFill>
                  <a:srgbClr val="FF6666"/>
                </a:solidFill>
                <a:latin typeface="Gill Sans MT Bold" charset="0"/>
                <a:cs typeface="Gill Sans MT Bold" charset="0"/>
                <a:sym typeface="Gill Sans MT Bold" charset="0"/>
              </a:rPr>
              <a:t>limes</a:t>
            </a:r>
            <a:r>
              <a:rPr lang="en-US" smtClean="0">
                <a:latin typeface="Gill Sans MT" charset="0"/>
                <a:cs typeface="Gill Sans MT" charset="0"/>
                <a:sym typeface="Gill Sans MT" charset="0"/>
              </a:rPr>
              <a:t> on all its ships</a:t>
            </a:r>
            <a:endParaRPr lang="en-US" smtClean="0">
              <a:latin typeface="Gill Sans MT" charset="0"/>
              <a:sym typeface="Gill Sans MT" charset="0"/>
            </a:endParaRPr>
          </a:p>
          <a:p>
            <a:pPr marL="0" indent="0" eaLnBrk="1" hangingPunct="1">
              <a:defRPr/>
            </a:pPr>
            <a:endParaRPr lang="en-US" smtClean="0">
              <a:latin typeface="Gill Sans MT" charset="0"/>
              <a:sym typeface="Gill Sans MT" charset="0"/>
            </a:endParaRPr>
          </a:p>
          <a:p>
            <a:pPr marL="0" indent="0" eaLnBrk="1" hangingPunct="1">
              <a:defRPr/>
            </a:pPr>
            <a:r>
              <a:rPr lang="en-US" smtClean="0">
                <a:latin typeface="Gill Sans MT" charset="0"/>
                <a:cs typeface="Gill Sans MT" charset="0"/>
                <a:sym typeface="Gill Sans MT" charset="0"/>
              </a:rPr>
              <a:t>Scurvy </a:t>
            </a:r>
            <a:r>
              <a:rPr lang="en-US" smtClean="0">
                <a:solidFill>
                  <a:srgbClr val="FF6666"/>
                </a:solidFill>
                <a:latin typeface="Gill Sans MT Bold" charset="0"/>
                <a:cs typeface="Gill Sans MT Bold" charset="0"/>
                <a:sym typeface="Gill Sans MT Bold" charset="0"/>
              </a:rPr>
              <a:t>wiped out</a:t>
            </a:r>
            <a:r>
              <a:rPr lang="en-US" smtClean="0">
                <a:latin typeface="Gill Sans MT" charset="0"/>
                <a:cs typeface="Gill Sans MT" charset="0"/>
                <a:sym typeface="Gill Sans MT" charset="0"/>
              </a:rPr>
              <a:t> – in the Navy</a:t>
            </a:r>
            <a:endParaRPr lang="en-US" smtClean="0">
              <a:latin typeface="Gill Sans MT" charset="0"/>
              <a:sym typeface="Gill Sans MT" charset="0"/>
            </a:endParaRPr>
          </a:p>
          <a:p>
            <a:pPr marL="0" indent="0" eaLnBrk="1" hangingPunct="1">
              <a:defRPr/>
            </a:pPr>
            <a:endParaRPr lang="en-US" smtClean="0">
              <a:latin typeface="Gill Sans MT" charset="0"/>
              <a:sym typeface="Gill Sans MT" charset="0"/>
            </a:endParaRPr>
          </a:p>
        </p:txBody>
      </p:sp>
      <p:sp>
        <p:nvSpPr>
          <p:cNvPr id="28676" name="Rectangle 4"/>
          <p:cNvSpPr>
            <a:spLocks/>
          </p:cNvSpPr>
          <p:nvPr/>
        </p:nvSpPr>
        <p:spPr bwMode="auto">
          <a:xfrm>
            <a:off x="10617200" y="7543800"/>
            <a:ext cx="14906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400">
                <a:solidFill>
                  <a:schemeClr val="tx1"/>
                </a:solidFill>
                <a:latin typeface="Gill Sans MT" charset="0"/>
                <a:ea typeface="ＭＳ Ｐゴシック" charset="0"/>
                <a:cs typeface="ＭＳ Ｐゴシック" charset="0"/>
                <a:sym typeface="Gill Sans MT" charset="0"/>
              </a:rPr>
              <a:t>by *clairity*@flickr</a:t>
            </a:r>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500"/>
                                        <p:tgtEl>
                                          <p:spTgt spid="30723">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1500"/>
                                  </p:stCondLst>
                                  <p:childTnLst>
                                    <p:set>
                                      <p:cBhvr>
                                        <p:cTn id="10" dur="1" fill="hold">
                                          <p:stCondLst>
                                            <p:cond delay="0"/>
                                          </p:stCondLst>
                                        </p:cTn>
                                        <p:tgtEl>
                                          <p:spTgt spid="30723">
                                            <p:txEl>
                                              <p:pRg st="2" end="2"/>
                                            </p:txEl>
                                          </p:spTgt>
                                        </p:tgtEl>
                                        <p:attrNameLst>
                                          <p:attrName>style.visibility</p:attrName>
                                        </p:attrNameLst>
                                      </p:cBhvr>
                                      <p:to>
                                        <p:strVal val="visible"/>
                                      </p:to>
                                    </p:set>
                                    <p:animEffect transition="in" filter="fade">
                                      <p:cBhvr>
                                        <p:cTn id="11" dur="500"/>
                                        <p:tgtEl>
                                          <p:spTgt spid="307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bldLvl="5" autoUpdateAnimBg="0" advAuto="50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1" name="Picture 1"/>
          <p:cNvPicPr>
            <a:picLocks noChangeArrowheads="1"/>
          </p:cNvPicPr>
          <p:nvPr/>
        </p:nvPicPr>
        <p:blipFill>
          <a:blip r:embed="rId3">
            <a:extLst>
              <a:ext uri="{28A0092B-C50C-407E-A947-70E740481C1C}">
                <a14:useLocalDpi xmlns="" xmlns:a14="http://schemas.microsoft.com/office/drawing/2010/main" val="0"/>
              </a:ext>
            </a:extLst>
          </a:blip>
          <a:srcRect l="11568" r="8279"/>
          <a:stretch>
            <a:fillRect/>
          </a:stretch>
        </p:blipFill>
        <p:spPr bwMode="auto">
          <a:xfrm>
            <a:off x="6794500" y="2146300"/>
            <a:ext cx="5334000" cy="5461000"/>
          </a:xfrm>
          <a:prstGeom prst="rect">
            <a:avLst/>
          </a:prstGeom>
          <a:noFill/>
          <a:ln w="25400">
            <a:solidFill>
              <a:schemeClr val="tx1"/>
            </a:solidFill>
            <a:miter lim="800000"/>
            <a:headEnd/>
            <a:tailEnd/>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Lst>
        </p:spPr>
      </p:pic>
      <p:sp>
        <p:nvSpPr>
          <p:cNvPr id="32770" name="Rectangle 2"/>
          <p:cNvSpPr>
            <a:spLocks noGrp="1" noChangeArrowheads="1"/>
          </p:cNvSpPr>
          <p:nvPr>
            <p:ph type="title"/>
          </p:nvPr>
        </p:nvSpPr>
        <p:spPr>
          <a:xfrm>
            <a:off x="368300" y="3144838"/>
            <a:ext cx="6388100" cy="1636712"/>
          </a:xfrm>
        </p:spPr>
        <p:txBody>
          <a:bodyPr/>
          <a:lstStyle/>
          <a:p>
            <a:pPr eaLnBrk="1" hangingPunct="1">
              <a:lnSpc>
                <a:spcPct val="80000"/>
              </a:lnSpc>
              <a:defRPr/>
            </a:pPr>
            <a:r>
              <a:rPr lang="en-US" sz="6400" b="1" u="sng" dirty="0" smtClean="0">
                <a:solidFill>
                  <a:srgbClr val="FF6666"/>
                </a:solidFill>
                <a:latin typeface="Gill Sans MT Bold" charset="0"/>
                <a:cs typeface="Gill Sans MT Bold" charset="0"/>
                <a:sym typeface="Gill Sans MT Bold" charset="0"/>
              </a:rPr>
              <a:t>1865</a:t>
            </a:r>
            <a:r>
              <a:rPr lang="en-US" sz="6400" dirty="0" smtClean="0">
                <a:solidFill>
                  <a:srgbClr val="FF6666"/>
                </a:solidFill>
                <a:latin typeface="Gill Sans MT Bold" charset="0"/>
                <a:cs typeface="Gill Sans MT Bold" charset="0"/>
                <a:sym typeface="Gill Sans MT Bold" charset="0"/>
              </a:rPr>
              <a:t> </a:t>
            </a:r>
            <a:r>
              <a:rPr lang="en-US" sz="6400" dirty="0" smtClean="0">
                <a:solidFill>
                  <a:srgbClr val="FF6666"/>
                </a:solidFill>
                <a:latin typeface="Gill Sans MT Bold" charset="0"/>
                <a:ea typeface="ヒラギノ角ゴ ProN W6" charset="0"/>
                <a:cs typeface="ヒラギノ角ゴ ProN W6" charset="0"/>
                <a:sym typeface="Gill Sans MT Bold" charset="0"/>
              </a:rPr>
              <a:t/>
            </a:r>
            <a:br>
              <a:rPr lang="en-US" sz="6400" dirty="0" smtClean="0">
                <a:solidFill>
                  <a:srgbClr val="FF6666"/>
                </a:solidFill>
                <a:latin typeface="Gill Sans MT Bold" charset="0"/>
                <a:ea typeface="ヒラギノ角ゴ ProN W6" charset="0"/>
                <a:cs typeface="ヒラギノ角ゴ ProN W6" charset="0"/>
                <a:sym typeface="Gill Sans MT Bold" charset="0"/>
              </a:rPr>
            </a:br>
            <a:r>
              <a:rPr lang="en-US" sz="6400" dirty="0" smtClean="0">
                <a:latin typeface="Gill Sans MT" charset="0"/>
                <a:cs typeface="Gill Sans MT" charset="0"/>
                <a:sym typeface="Gill Sans MT" charset="0"/>
              </a:rPr>
              <a:t>year 264</a:t>
            </a:r>
            <a:endParaRPr lang="en-US" sz="6400" dirty="0" smtClean="0">
              <a:latin typeface="Gill Sans MT" charset="0"/>
              <a:sym typeface="Gill Sans MT" charset="0"/>
            </a:endParaRPr>
          </a:p>
        </p:txBody>
      </p:sp>
      <p:sp>
        <p:nvSpPr>
          <p:cNvPr id="32771" name="Rectangle 3"/>
          <p:cNvSpPr>
            <a:spLocks noGrp="1" noChangeArrowheads="1"/>
          </p:cNvSpPr>
          <p:nvPr>
            <p:ph type="body" idx="1"/>
          </p:nvPr>
        </p:nvSpPr>
        <p:spPr>
          <a:xfrm>
            <a:off x="635000" y="5183188"/>
            <a:ext cx="5867400" cy="3302000"/>
          </a:xfrm>
        </p:spPr>
        <p:txBody>
          <a:bodyPr/>
          <a:lstStyle/>
          <a:p>
            <a:pPr marL="0" indent="0" eaLnBrk="1" hangingPunct="1">
              <a:defRPr/>
            </a:pPr>
            <a:r>
              <a:rPr lang="en-US" dirty="0" smtClean="0">
                <a:latin typeface="Gill Sans MT" charset="0"/>
                <a:cs typeface="Gill Sans MT" charset="0"/>
                <a:sym typeface="Gill Sans MT" charset="0"/>
              </a:rPr>
              <a:t>All British ships, including merchant marine, to have </a:t>
            </a:r>
            <a:r>
              <a:rPr lang="en-US" b="1" dirty="0" smtClean="0">
                <a:solidFill>
                  <a:srgbClr val="FF6666"/>
                </a:solidFill>
                <a:latin typeface="Gill Sans MT Bold" charset="0"/>
                <a:cs typeface="Gill Sans MT Bold" charset="0"/>
                <a:sym typeface="Gill Sans MT Bold" charset="0"/>
              </a:rPr>
              <a:t>limes</a:t>
            </a:r>
            <a:endParaRPr lang="en-US" b="1" dirty="0" smtClean="0">
              <a:latin typeface="Gill Sans MT" charset="0"/>
              <a:sym typeface="Gill Sans MT" charset="0"/>
            </a:endParaRPr>
          </a:p>
          <a:p>
            <a:pPr marL="0" indent="0" eaLnBrk="1" hangingPunct="1">
              <a:defRPr/>
            </a:pPr>
            <a:endParaRPr lang="en-US" dirty="0" smtClean="0">
              <a:latin typeface="Gill Sans MT" charset="0"/>
              <a:sym typeface="Gill Sans MT" charset="0"/>
            </a:endParaRPr>
          </a:p>
          <a:p>
            <a:pPr marL="0" indent="0" eaLnBrk="1" hangingPunct="1">
              <a:defRPr/>
            </a:pPr>
            <a:r>
              <a:rPr lang="en-US" dirty="0" smtClean="0">
                <a:latin typeface="Gill Sans MT" charset="0"/>
                <a:cs typeface="Gill Sans MT" charset="0"/>
                <a:sym typeface="Gill Sans MT" charset="0"/>
              </a:rPr>
              <a:t>Scurvy </a:t>
            </a:r>
            <a:r>
              <a:rPr lang="en-US" b="1" dirty="0" smtClean="0">
                <a:solidFill>
                  <a:srgbClr val="FF6666"/>
                </a:solidFill>
                <a:latin typeface="Gill Sans MT Bold" charset="0"/>
                <a:cs typeface="Gill Sans MT Bold" charset="0"/>
                <a:sym typeface="Gill Sans MT Bold" charset="0"/>
              </a:rPr>
              <a:t>wiped out</a:t>
            </a:r>
            <a:endParaRPr lang="en-US" b="1" dirty="0" smtClean="0">
              <a:solidFill>
                <a:srgbClr val="FF6666"/>
              </a:solidFill>
              <a:latin typeface="Gill Sans MT Bold" charset="0"/>
              <a:ea typeface="ヒラギノ角ゴ ProN W6" charset="0"/>
              <a:cs typeface="ヒラギノ角ゴ ProN W6" charset="0"/>
              <a:sym typeface="Gill Sans MT Bold" charset="0"/>
            </a:endParaRPr>
          </a:p>
        </p:txBody>
      </p:sp>
      <p:sp>
        <p:nvSpPr>
          <p:cNvPr id="30724" name="Rectangle 4"/>
          <p:cNvSpPr>
            <a:spLocks/>
          </p:cNvSpPr>
          <p:nvPr/>
        </p:nvSpPr>
        <p:spPr bwMode="auto">
          <a:xfrm>
            <a:off x="6788150" y="7600950"/>
            <a:ext cx="14319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400">
                <a:solidFill>
                  <a:schemeClr val="tx1"/>
                </a:solidFill>
                <a:latin typeface="Gill Sans MT" charset="0"/>
                <a:ea typeface="ＭＳ Ｐゴシック" charset="0"/>
                <a:cs typeface="ＭＳ Ｐゴシック" charset="0"/>
                <a:sym typeface="Gill Sans MT" charset="0"/>
              </a:rPr>
              <a:t>by *saxon*@flickr</a:t>
            </a:r>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fade">
                                      <p:cBhvr>
                                        <p:cTn id="7" dur="500"/>
                                        <p:tgtEl>
                                          <p:spTgt spid="32771">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1500"/>
                                  </p:stCondLst>
                                  <p:childTnLst>
                                    <p:set>
                                      <p:cBhvr>
                                        <p:cTn id="10" dur="1" fill="hold">
                                          <p:stCondLst>
                                            <p:cond delay="0"/>
                                          </p:stCondLst>
                                        </p:cTn>
                                        <p:tgtEl>
                                          <p:spTgt spid="32771">
                                            <p:txEl>
                                              <p:pRg st="2" end="2"/>
                                            </p:txEl>
                                          </p:spTgt>
                                        </p:tgtEl>
                                        <p:attrNameLst>
                                          <p:attrName>style.visibility</p:attrName>
                                        </p:attrNameLst>
                                      </p:cBhvr>
                                      <p:to>
                                        <p:strVal val="visible"/>
                                      </p:to>
                                    </p:set>
                                    <p:animEffect transition="in" filter="fade">
                                      <p:cBhvr>
                                        <p:cTn id="11" dur="500"/>
                                        <p:tgtEl>
                                          <p:spTgt spid="32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bldLvl="5" autoUpdateAnimBg="0" advAuto="50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787400" y="2044700"/>
            <a:ext cx="11430000" cy="2336800"/>
          </a:xfrm>
        </p:spPr>
        <p:txBody>
          <a:bodyPr/>
          <a:lstStyle/>
          <a:p>
            <a:pPr eaLnBrk="1" hangingPunct="1">
              <a:defRPr/>
            </a:pPr>
            <a:r>
              <a:rPr lang="en-US" sz="7200" dirty="0" smtClean="0">
                <a:latin typeface="Gill Sans MT" charset="0"/>
                <a:cs typeface="Gill Sans MT" charset="0"/>
                <a:sym typeface="Gill Sans MT" charset="0"/>
              </a:rPr>
              <a:t>Why does it take something that is </a:t>
            </a:r>
            <a:r>
              <a:rPr lang="ja-JP" altLang="en-US" sz="7200" dirty="0" smtClean="0">
                <a:latin typeface="Arial"/>
                <a:cs typeface="Gill Sans MT" charset="0"/>
                <a:sym typeface="Gill Sans MT" charset="0"/>
              </a:rPr>
              <a:t>‘</a:t>
            </a:r>
            <a:r>
              <a:rPr lang="en-US" sz="7200" b="1" dirty="0" smtClean="0">
                <a:solidFill>
                  <a:srgbClr val="FF6666"/>
                </a:solidFill>
                <a:latin typeface="Gill Sans MT Bold" charset="0"/>
                <a:cs typeface="Gill Sans MT Bold" charset="0"/>
                <a:sym typeface="Gill Sans MT Bold" charset="0"/>
              </a:rPr>
              <a:t>obvious</a:t>
            </a:r>
            <a:r>
              <a:rPr lang="ja-JP" altLang="en-US" sz="7200" dirty="0" smtClean="0">
                <a:latin typeface="Arial"/>
                <a:cs typeface="Gill Sans MT" charset="0"/>
                <a:sym typeface="Gill Sans MT" charset="0"/>
              </a:rPr>
              <a:t>’</a:t>
            </a:r>
            <a:r>
              <a:rPr lang="en-US" sz="7200" dirty="0" smtClean="0">
                <a:latin typeface="Gill Sans MT" charset="0"/>
                <a:cs typeface="Gill Sans MT" charset="0"/>
                <a:sym typeface="Gill Sans MT" charset="0"/>
              </a:rPr>
              <a:t> so long?</a:t>
            </a:r>
            <a:endParaRPr lang="en-US" sz="7200" dirty="0" smtClean="0">
              <a:latin typeface="Gill Sans MT" charset="0"/>
              <a:sym typeface="Gill Sans MT" charset="0"/>
            </a:endParaRPr>
          </a:p>
        </p:txBody>
      </p:sp>
      <p:sp>
        <p:nvSpPr>
          <p:cNvPr id="34818" name="Rectangle 2"/>
          <p:cNvSpPr>
            <a:spLocks/>
          </p:cNvSpPr>
          <p:nvPr/>
        </p:nvSpPr>
        <p:spPr bwMode="auto">
          <a:xfrm>
            <a:off x="1270000" y="5118100"/>
            <a:ext cx="104648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p>
            <a:r>
              <a:rPr lang="en-US" sz="3600">
                <a:solidFill>
                  <a:schemeClr val="tx1"/>
                </a:solidFill>
                <a:latin typeface="Gill Sans MT" charset="0"/>
                <a:ea typeface="ＭＳ Ｐゴシック" charset="0"/>
                <a:cs typeface="ＭＳ Ｐゴシック" charset="0"/>
                <a:sym typeface="Gill Sans MT" charset="0"/>
              </a:rPr>
              <a:t>Lack of </a:t>
            </a:r>
            <a:r>
              <a:rPr lang="en-US" sz="3600" b="1">
                <a:solidFill>
                  <a:srgbClr val="FF6666"/>
                </a:solidFill>
                <a:latin typeface="Gill Sans MT Bold" charset="0"/>
                <a:ea typeface="ＭＳ Ｐゴシック" charset="0"/>
                <a:cs typeface="ＭＳ Ｐゴシック" charset="0"/>
                <a:sym typeface="Gill Sans MT Bold" charset="0"/>
              </a:rPr>
              <a:t>understanding</a:t>
            </a:r>
          </a:p>
          <a:p>
            <a:r>
              <a:rPr lang="en-US" sz="3600" b="1">
                <a:solidFill>
                  <a:srgbClr val="FF6666"/>
                </a:solidFill>
                <a:latin typeface="Gill Sans MT Bold" charset="0"/>
                <a:ea typeface="ＭＳ Ｐゴシック" charset="0"/>
                <a:cs typeface="ＭＳ Ｐゴシック" charset="0"/>
                <a:sym typeface="Gill Sans MT Bold" charset="0"/>
              </a:rPr>
              <a:t>Priorities</a:t>
            </a:r>
            <a:endParaRPr lang="en-US" sz="3600" b="1">
              <a:solidFill>
                <a:schemeClr val="tx1"/>
              </a:solidFill>
              <a:latin typeface="Gill Sans MT" charset="0"/>
              <a:ea typeface="ＭＳ Ｐゴシック" charset="0"/>
              <a:cs typeface="ＭＳ Ｐゴシック" charset="0"/>
              <a:sym typeface="Gill Sans MT" charset="0"/>
            </a:endParaRPr>
          </a:p>
          <a:p>
            <a:r>
              <a:rPr lang="en-US" sz="3600" b="1">
                <a:solidFill>
                  <a:srgbClr val="FF6666"/>
                </a:solidFill>
                <a:latin typeface="Gill Sans MT Bold" charset="0"/>
                <a:ea typeface="ＭＳ Ｐゴシック" charset="0"/>
                <a:cs typeface="ＭＳ Ｐゴシック" charset="0"/>
                <a:sym typeface="Gill Sans MT Bold" charset="0"/>
              </a:rPr>
              <a:t>Complex</a:t>
            </a:r>
            <a:r>
              <a:rPr lang="en-US" sz="3600">
                <a:solidFill>
                  <a:schemeClr val="tx1"/>
                </a:solidFill>
                <a:latin typeface="Gill Sans MT" charset="0"/>
                <a:ea typeface="ＭＳ Ｐゴシック" charset="0"/>
                <a:cs typeface="ＭＳ Ｐゴシック" charset="0"/>
                <a:sym typeface="Gill Sans MT" charset="0"/>
              </a:rPr>
              <a:t> problem</a:t>
            </a:r>
          </a:p>
          <a:p>
            <a:r>
              <a:rPr lang="en-US" sz="3600" b="1">
                <a:solidFill>
                  <a:srgbClr val="FF6666"/>
                </a:solidFill>
                <a:latin typeface="Gill Sans MT" charset="0"/>
                <a:ea typeface="ＭＳ Ｐゴシック" charset="0"/>
                <a:cs typeface="ＭＳ Ｐゴシック" charset="0"/>
                <a:sym typeface="Gill Sans MT Bold" charset="0"/>
              </a:rPr>
              <a:t>Incorrect</a:t>
            </a:r>
            <a:r>
              <a:rPr lang="en-US" sz="3600" b="1">
                <a:solidFill>
                  <a:srgbClr val="FF6666"/>
                </a:solidFill>
                <a:latin typeface="Gill Sans MT Bold" charset="0"/>
                <a:ea typeface="ＭＳ Ｐゴシック" charset="0"/>
                <a:cs typeface="ＭＳ Ｐゴシック" charset="0"/>
                <a:sym typeface="Gill Sans MT Bold" charset="0"/>
              </a:rPr>
              <a:t>/</a:t>
            </a:r>
            <a:r>
              <a:rPr lang="en-US" sz="3600" b="1">
                <a:solidFill>
                  <a:srgbClr val="FF6666"/>
                </a:solidFill>
                <a:latin typeface="Gill Sans MT" charset="0"/>
                <a:ea typeface="ＭＳ Ｐゴシック" charset="0"/>
                <a:cs typeface="ＭＳ Ｐゴシック" charset="0"/>
                <a:sym typeface="Gill Sans MT Bold" charset="0"/>
              </a:rPr>
              <a:t>incomplete</a:t>
            </a:r>
            <a:r>
              <a:rPr lang="en-US" sz="3600" b="1">
                <a:solidFill>
                  <a:schemeClr val="tx1"/>
                </a:solidFill>
                <a:latin typeface="Gill Sans MT" charset="0"/>
                <a:ea typeface="ＭＳ Ｐゴシック" charset="0"/>
                <a:cs typeface="ＭＳ Ｐゴシック" charset="0"/>
                <a:sym typeface="Gill Sans MT" charset="0"/>
              </a:rPr>
              <a:t> </a:t>
            </a:r>
            <a:r>
              <a:rPr lang="en-US" sz="3600">
                <a:solidFill>
                  <a:schemeClr val="tx1"/>
                </a:solidFill>
                <a:latin typeface="Gill Sans MT" charset="0"/>
                <a:ea typeface="ＭＳ Ｐゴシック" charset="0"/>
                <a:cs typeface="ＭＳ Ｐゴシック" charset="0"/>
                <a:sym typeface="Gill Sans MT" charset="0"/>
              </a:rPr>
              <a:t>data</a:t>
            </a:r>
          </a:p>
          <a:p>
            <a:r>
              <a:rPr lang="en-US" sz="3600" b="1">
                <a:solidFill>
                  <a:srgbClr val="FF6666"/>
                </a:solidFill>
                <a:latin typeface="Gill Sans MT" charset="0"/>
                <a:ea typeface="ＭＳ Ｐゴシック" charset="0"/>
                <a:cs typeface="ＭＳ Ｐゴシック" charset="0"/>
                <a:sym typeface="Gill Sans MT Bold" charset="0"/>
              </a:rPr>
              <a:t>Social network</a:t>
            </a:r>
            <a:r>
              <a:rPr lang="en-US" sz="3600" b="1">
                <a:solidFill>
                  <a:schemeClr val="tx1"/>
                </a:solidFill>
                <a:latin typeface="Gill Sans MT" charset="0"/>
                <a:ea typeface="ＭＳ Ｐゴシック" charset="0"/>
                <a:cs typeface="ＭＳ Ｐゴシック" charset="0"/>
                <a:sym typeface="Gill Sans MT" charset="0"/>
              </a:rPr>
              <a:t> </a:t>
            </a:r>
            <a:r>
              <a:rPr lang="en-US" sz="3600">
                <a:solidFill>
                  <a:schemeClr val="tx1"/>
                </a:solidFill>
                <a:latin typeface="Gill Sans MT" charset="0"/>
                <a:ea typeface="ＭＳ Ｐゴシック" charset="0"/>
                <a:cs typeface="ＭＳ Ｐゴシック" charset="0"/>
                <a:sym typeface="Gill Sans MT" charset="0"/>
              </a:rPr>
              <a:t>important</a:t>
            </a:r>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34818">
                                            <p:txEl>
                                              <p:pRg st="0" end="0"/>
                                            </p:txEl>
                                          </p:spTgt>
                                        </p:tgtEl>
                                        <p:attrNameLst>
                                          <p:attrName>style.visibility</p:attrName>
                                        </p:attrNameLst>
                                      </p:cBhvr>
                                      <p:to>
                                        <p:strVal val="visible"/>
                                      </p:to>
                                    </p:set>
                                    <p:animEffect transition="in" filter="fade">
                                      <p:cBhvr>
                                        <p:cTn id="7" dur="500"/>
                                        <p:tgtEl>
                                          <p:spTgt spid="34818">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1500"/>
                                  </p:stCondLst>
                                  <p:childTnLst>
                                    <p:set>
                                      <p:cBhvr>
                                        <p:cTn id="10" dur="1" fill="hold">
                                          <p:stCondLst>
                                            <p:cond delay="0"/>
                                          </p:stCondLst>
                                        </p:cTn>
                                        <p:tgtEl>
                                          <p:spTgt spid="34818">
                                            <p:txEl>
                                              <p:pRg st="1" end="1"/>
                                            </p:txEl>
                                          </p:spTgt>
                                        </p:tgtEl>
                                        <p:attrNameLst>
                                          <p:attrName>style.visibility</p:attrName>
                                        </p:attrNameLst>
                                      </p:cBhvr>
                                      <p:to>
                                        <p:strVal val="visible"/>
                                      </p:to>
                                    </p:set>
                                    <p:animEffect transition="in" filter="fade">
                                      <p:cBhvr>
                                        <p:cTn id="11" dur="500"/>
                                        <p:tgtEl>
                                          <p:spTgt spid="34818">
                                            <p:txEl>
                                              <p:pRg st="1" end="1"/>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1500"/>
                                  </p:stCondLst>
                                  <p:childTnLst>
                                    <p:set>
                                      <p:cBhvr>
                                        <p:cTn id="14" dur="1" fill="hold">
                                          <p:stCondLst>
                                            <p:cond delay="0"/>
                                          </p:stCondLst>
                                        </p:cTn>
                                        <p:tgtEl>
                                          <p:spTgt spid="34818">
                                            <p:txEl>
                                              <p:pRg st="2" end="2"/>
                                            </p:txEl>
                                          </p:spTgt>
                                        </p:tgtEl>
                                        <p:attrNameLst>
                                          <p:attrName>style.visibility</p:attrName>
                                        </p:attrNameLst>
                                      </p:cBhvr>
                                      <p:to>
                                        <p:strVal val="visible"/>
                                      </p:to>
                                    </p:set>
                                    <p:animEffect transition="in" filter="fade">
                                      <p:cBhvr>
                                        <p:cTn id="15" dur="500"/>
                                        <p:tgtEl>
                                          <p:spTgt spid="34818">
                                            <p:txEl>
                                              <p:pRg st="2" end="2"/>
                                            </p:txEl>
                                          </p:spTgt>
                                        </p:tgtEl>
                                      </p:cBhvr>
                                    </p:animEffect>
                                  </p:childTnLst>
                                </p:cTn>
                              </p:par>
                            </p:childTnLst>
                          </p:cTn>
                        </p:par>
                        <p:par>
                          <p:cTn id="16" fill="hold" nodeType="afterGroup">
                            <p:stCondLst>
                              <p:cond delay="6000"/>
                            </p:stCondLst>
                            <p:childTnLst>
                              <p:par>
                                <p:cTn id="17" presetID="10" presetClass="entr" presetSubtype="0" fill="hold" grpId="0" nodeType="afterEffect">
                                  <p:stCondLst>
                                    <p:cond delay="1500"/>
                                  </p:stCondLst>
                                  <p:childTnLst>
                                    <p:set>
                                      <p:cBhvr>
                                        <p:cTn id="18" dur="1" fill="hold">
                                          <p:stCondLst>
                                            <p:cond delay="0"/>
                                          </p:stCondLst>
                                        </p:cTn>
                                        <p:tgtEl>
                                          <p:spTgt spid="34818">
                                            <p:txEl>
                                              <p:pRg st="3" end="3"/>
                                            </p:txEl>
                                          </p:spTgt>
                                        </p:tgtEl>
                                        <p:attrNameLst>
                                          <p:attrName>style.visibility</p:attrName>
                                        </p:attrNameLst>
                                      </p:cBhvr>
                                      <p:to>
                                        <p:strVal val="visible"/>
                                      </p:to>
                                    </p:set>
                                    <p:animEffect transition="in" filter="fade">
                                      <p:cBhvr>
                                        <p:cTn id="19" dur="500"/>
                                        <p:tgtEl>
                                          <p:spTgt spid="34818">
                                            <p:txEl>
                                              <p:pRg st="3" end="3"/>
                                            </p:txEl>
                                          </p:spTgt>
                                        </p:tgtEl>
                                      </p:cBhvr>
                                    </p:animEffect>
                                  </p:childTnLst>
                                </p:cTn>
                              </p:par>
                            </p:childTnLst>
                          </p:cTn>
                        </p:par>
                        <p:par>
                          <p:cTn id="20" fill="hold" nodeType="afterGroup">
                            <p:stCondLst>
                              <p:cond delay="8000"/>
                            </p:stCondLst>
                            <p:childTnLst>
                              <p:par>
                                <p:cTn id="21" presetID="10" presetClass="entr" presetSubtype="0" fill="hold" grpId="0" nodeType="afterEffect">
                                  <p:stCondLst>
                                    <p:cond delay="1500"/>
                                  </p:stCondLst>
                                  <p:childTnLst>
                                    <p:set>
                                      <p:cBhvr>
                                        <p:cTn id="22" dur="1" fill="hold">
                                          <p:stCondLst>
                                            <p:cond delay="0"/>
                                          </p:stCondLst>
                                        </p:cTn>
                                        <p:tgtEl>
                                          <p:spTgt spid="34818">
                                            <p:txEl>
                                              <p:pRg st="4" end="4"/>
                                            </p:txEl>
                                          </p:spTgt>
                                        </p:tgtEl>
                                        <p:attrNameLst>
                                          <p:attrName>style.visibility</p:attrName>
                                        </p:attrNameLst>
                                      </p:cBhvr>
                                      <p:to>
                                        <p:strVal val="visible"/>
                                      </p:to>
                                    </p:set>
                                    <p:animEffect transition="in" filter="fade">
                                      <p:cBhvr>
                                        <p:cTn id="23" dur="500"/>
                                        <p:tgtEl>
                                          <p:spTgt spid="348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autoUpdateAnimBg="0" advAuto="50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573088" y="3981450"/>
            <a:ext cx="6272212"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ja-JP" altLang="en-US">
                <a:solidFill>
                  <a:schemeClr val="tx1"/>
                </a:solidFill>
                <a:latin typeface="Arial" charset="0"/>
                <a:ea typeface="ＭＳ Ｐゴシック" charset="0"/>
                <a:cs typeface="ＭＳ Ｐゴシック" charset="0"/>
                <a:sym typeface="Gill Sans MT" charset="0"/>
              </a:rPr>
              <a:t>“</a:t>
            </a:r>
            <a:r>
              <a:rPr lang="en-US" altLang="ja-JP">
                <a:solidFill>
                  <a:schemeClr val="tx1"/>
                </a:solidFill>
                <a:latin typeface="Gill Sans MT" charset="0"/>
                <a:cs typeface="Gill Sans MT" charset="0"/>
                <a:sym typeface="Gill Sans MT" charset="0"/>
              </a:rPr>
              <a:t>If I have seen further it is by standing on the shoulders of Giants.</a:t>
            </a:r>
            <a:r>
              <a:rPr lang="ja-JP" altLang="en-US">
                <a:solidFill>
                  <a:schemeClr val="tx1"/>
                </a:solidFill>
                <a:latin typeface="Arial" charset="0"/>
                <a:ea typeface="ＭＳ Ｐゴシック" charset="0"/>
                <a:cs typeface="ＭＳ Ｐゴシック" charset="0"/>
                <a:sym typeface="Gill Sans MT" charset="0"/>
              </a:rPr>
              <a:t>”</a:t>
            </a:r>
            <a:endParaRPr lang="en-US" altLang="ja-JP">
              <a:solidFill>
                <a:schemeClr val="tx1"/>
              </a:solidFill>
              <a:latin typeface="Gill Sans MT" charset="0"/>
              <a:cs typeface="Gill Sans MT" charset="0"/>
              <a:sym typeface="Gill Sans MT" charset="0"/>
            </a:endParaRPr>
          </a:p>
          <a:p>
            <a:pPr algn="r"/>
            <a:r>
              <a:rPr lang="en-US">
                <a:solidFill>
                  <a:schemeClr val="tx1"/>
                </a:solidFill>
                <a:latin typeface="Gill Sans MT" charset="0"/>
                <a:cs typeface="Gill Sans MT" charset="0"/>
                <a:sym typeface="Gill Sans MT" charset="0"/>
              </a:rPr>
              <a:t>1676</a:t>
            </a:r>
          </a:p>
        </p:txBody>
      </p:sp>
      <p:pic>
        <p:nvPicPr>
          <p:cNvPr id="34818" name="Picture 2"/>
          <p:cNvPicPr>
            <a:picLocks noChangeAspect="1" noChangeArrowheads="1"/>
          </p:cNvPicPr>
          <p:nvPr/>
        </p:nvPicPr>
        <p:blipFill>
          <a:blip r:embed="rId3">
            <a:extLst>
              <a:ext uri="{28A0092B-C50C-407E-A947-70E740481C1C}">
                <a14:useLocalDpi xmlns="" xmlns:a14="http://schemas.microsoft.com/office/drawing/2010/main" val="0"/>
              </a:ext>
            </a:extLst>
          </a:blip>
          <a:srcRect l="8922" r="8922" b="19882"/>
          <a:stretch>
            <a:fillRect/>
          </a:stretch>
        </p:blipFill>
        <p:spPr bwMode="auto">
          <a:xfrm>
            <a:off x="7467600" y="1981200"/>
            <a:ext cx="4940300" cy="6616700"/>
          </a:xfrm>
          <a:prstGeom prst="rect">
            <a:avLst/>
          </a:prstGeom>
          <a:noFill/>
          <a:ln>
            <a:noFill/>
          </a:ln>
          <a:effectLst>
            <a:reflection stA="50000" endPos="55000" dist="762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4819" name="Rectangle 3"/>
          <p:cNvSpPr>
            <a:spLocks/>
          </p:cNvSpPr>
          <p:nvPr/>
        </p:nvSpPr>
        <p:spPr bwMode="auto">
          <a:xfrm>
            <a:off x="3900488" y="527050"/>
            <a:ext cx="5191125"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7200">
                <a:solidFill>
                  <a:schemeClr val="tx1"/>
                </a:solidFill>
                <a:latin typeface="Gill Sans MT" charset="0"/>
                <a:ea typeface="ＭＳ Ｐゴシック" charset="0"/>
                <a:cs typeface="ＭＳ Ｐゴシック" charset="0"/>
                <a:sym typeface="Gill Sans MT" charset="0"/>
              </a:rPr>
              <a:t>Isaac Newton</a:t>
            </a:r>
          </a:p>
        </p:txBody>
      </p:sp>
    </p:spTree>
  </p:cSld>
  <p:clrMapOvr>
    <a:masterClrMapping/>
  </p:clrMapOvr>
  <p:transition spd="med">
    <p:push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2|4.8|11.9|7.6"/>
</p:tagLst>
</file>

<file path=ppt/tags/tag10.xml><?xml version="1.0" encoding="utf-8"?>
<p:tagLst xmlns:a="http://schemas.openxmlformats.org/drawingml/2006/main" xmlns:r="http://schemas.openxmlformats.org/officeDocument/2006/relationships" xmlns:p="http://schemas.openxmlformats.org/presentationml/2006/main">
  <p:tag name="TIMING" val="|25"/>
</p:tagLst>
</file>

<file path=ppt/tags/tag2.xml><?xml version="1.0" encoding="utf-8"?>
<p:tagLst xmlns:a="http://schemas.openxmlformats.org/drawingml/2006/main" xmlns:r="http://schemas.openxmlformats.org/officeDocument/2006/relationships" xmlns:p="http://schemas.openxmlformats.org/presentationml/2006/main">
  <p:tag name="TIMING" val="|8.5|8.2"/>
</p:tagLst>
</file>

<file path=ppt/tags/tag3.xml><?xml version="1.0" encoding="utf-8"?>
<p:tagLst xmlns:a="http://schemas.openxmlformats.org/drawingml/2006/main" xmlns:r="http://schemas.openxmlformats.org/officeDocument/2006/relationships" xmlns:p="http://schemas.openxmlformats.org/presentationml/2006/main">
  <p:tag name="TIMING" val="|12.7|8.5"/>
</p:tagLst>
</file>

<file path=ppt/tags/tag4.xml><?xml version="1.0" encoding="utf-8"?>
<p:tagLst xmlns:a="http://schemas.openxmlformats.org/drawingml/2006/main" xmlns:r="http://schemas.openxmlformats.org/officeDocument/2006/relationships" xmlns:p="http://schemas.openxmlformats.org/presentationml/2006/main">
  <p:tag name="TIMING" val="|33.6|2.7"/>
</p:tagLst>
</file>

<file path=ppt/tags/tag5.xml><?xml version="1.0" encoding="utf-8"?>
<p:tagLst xmlns:a="http://schemas.openxmlformats.org/drawingml/2006/main" xmlns:r="http://schemas.openxmlformats.org/officeDocument/2006/relationships" xmlns:p="http://schemas.openxmlformats.org/presentationml/2006/main">
  <p:tag name="TIMING" val="|7.3|28.1"/>
</p:tagLst>
</file>

<file path=ppt/tags/tag6.xml><?xml version="1.0" encoding="utf-8"?>
<p:tagLst xmlns:a="http://schemas.openxmlformats.org/drawingml/2006/main" xmlns:r="http://schemas.openxmlformats.org/officeDocument/2006/relationships" xmlns:p="http://schemas.openxmlformats.org/presentationml/2006/main">
  <p:tag name="TIMING" val="|10.2|15.6"/>
</p:tagLst>
</file>

<file path=ppt/tags/tag7.xml><?xml version="1.0" encoding="utf-8"?>
<p:tagLst xmlns:a="http://schemas.openxmlformats.org/drawingml/2006/main" xmlns:r="http://schemas.openxmlformats.org/officeDocument/2006/relationships" xmlns:p="http://schemas.openxmlformats.org/presentationml/2006/main">
  <p:tag name="TIMING" val="|8.9|5.7"/>
</p:tagLst>
</file>

<file path=ppt/tags/tag8.xml><?xml version="1.0" encoding="utf-8"?>
<p:tagLst xmlns:a="http://schemas.openxmlformats.org/drawingml/2006/main" xmlns:r="http://schemas.openxmlformats.org/officeDocument/2006/relationships" xmlns:p="http://schemas.openxmlformats.org/presentationml/2006/main">
  <p:tag name="TIMING" val="|3.2|17.9|2.5"/>
</p:tagLst>
</file>

<file path=ppt/tags/tag9.xml><?xml version="1.0" encoding="utf-8"?>
<p:tagLst xmlns:a="http://schemas.openxmlformats.org/drawingml/2006/main" xmlns:r="http://schemas.openxmlformats.org/officeDocument/2006/relationships" xmlns:p="http://schemas.openxmlformats.org/presentationml/2006/main">
  <p:tag name="TIMING" val="|17.6|17.8|18.9"/>
</p:tagLst>
</file>

<file path=ppt/theme/theme1.xml><?xml version="1.0" encoding="utf-8"?>
<a:theme xmlns:a="http://schemas.openxmlformats.org/drawingml/2006/main" name="Blank">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Photo - Horizontal">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Photo - Horizontal Reflection">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Vertical Reflection">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a:themeElements>
    <a:clrScheme name="">
      <a:dk1>
        <a:srgbClr val="00000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 Center">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2238</TotalTime>
  <Pages>0</Pages>
  <Words>2946</Words>
  <Characters>0</Characters>
  <Application>Microsoft Office PowerPoint</Application>
  <PresentationFormat>Custom</PresentationFormat>
  <Lines>0</Lines>
  <Paragraphs>193</Paragraphs>
  <Slides>33</Slides>
  <Notes>33</Notes>
  <HiddenSlides>0</HiddenSlides>
  <MMClips>0</MMClips>
  <ScaleCrop>false</ScaleCrop>
  <HeadingPairs>
    <vt:vector size="4" baseType="variant">
      <vt:variant>
        <vt:lpstr>Theme</vt:lpstr>
      </vt:variant>
      <vt:variant>
        <vt:i4>17</vt:i4>
      </vt:variant>
      <vt:variant>
        <vt:lpstr>Slide Titles</vt:lpstr>
      </vt:variant>
      <vt:variant>
        <vt:i4>33</vt:i4>
      </vt:variant>
    </vt:vector>
  </HeadingPairs>
  <TitlesOfParts>
    <vt:vector size="50" baseType="lpstr">
      <vt:lpstr>Blank</vt:lpstr>
      <vt:lpstr>Title &amp; Subtitle</vt:lpstr>
      <vt:lpstr>Photo - Vertical Reflection</vt:lpstr>
      <vt:lpstr>Title - Top</vt:lpstr>
      <vt:lpstr>1_Blank</vt:lpstr>
      <vt:lpstr>2_Blank</vt:lpstr>
      <vt:lpstr>Photo - Vertical</vt:lpstr>
      <vt:lpstr>Title - Center</vt:lpstr>
      <vt:lpstr>1_Title - Top</vt:lpstr>
      <vt:lpstr>Bullets</vt:lpstr>
      <vt:lpstr>Title &amp; Bullets - Left</vt:lpstr>
      <vt:lpstr>Title &amp; Bullets - 2 Column</vt:lpstr>
      <vt:lpstr>Title &amp; Bullets - Right</vt:lpstr>
      <vt:lpstr>Title, Bullets &amp; Photo</vt:lpstr>
      <vt:lpstr>Photo - Horizontal</vt:lpstr>
      <vt:lpstr>Title &amp; Bullets</vt:lpstr>
      <vt:lpstr>Photo - Horizontal Reflection</vt:lpstr>
      <vt:lpstr>Slide 1</vt:lpstr>
      <vt:lpstr>Limes,Warcraft and  Computers</vt:lpstr>
      <vt:lpstr>A History Lesson Fruits and Scurvy</vt:lpstr>
      <vt:lpstr>1601  An initial discovery</vt:lpstr>
      <vt:lpstr>1747  year 146</vt:lpstr>
      <vt:lpstr>1797  year 196</vt:lpstr>
      <vt:lpstr>1865  year 264</vt:lpstr>
      <vt:lpstr>Why does it take something that is ‘obvious’ so long?</vt:lpstr>
      <vt:lpstr>Slide 9</vt:lpstr>
      <vt:lpstr>Slide 10</vt:lpstr>
      <vt:lpstr>Slide 11</vt:lpstr>
      <vt:lpstr>Inundated by information glut? Limes and scurvy all over again?</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ghampson</dc:creator>
  <cp:lastModifiedBy>ghampson</cp:lastModifiedBy>
  <cp:revision>88</cp:revision>
  <cp:lastPrinted>2013-11-15T02:04:12Z</cp:lastPrinted>
  <dcterms:modified xsi:type="dcterms:W3CDTF">2013-11-15T22:52:00Z</dcterms:modified>
</cp:coreProperties>
</file>