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4" r:id="rId2"/>
    <p:sldMasterId id="2147483853" r:id="rId3"/>
    <p:sldMasterId id="2147483837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8" r:id="rId6"/>
    <p:sldId id="276" r:id="rId7"/>
    <p:sldId id="301" r:id="rId8"/>
    <p:sldId id="299" r:id="rId9"/>
    <p:sldId id="291" r:id="rId10"/>
    <p:sldId id="292" r:id="rId11"/>
    <p:sldId id="265" r:id="rId12"/>
    <p:sldId id="277" r:id="rId13"/>
    <p:sldId id="297" r:id="rId14"/>
    <p:sldId id="272" r:id="rId15"/>
    <p:sldId id="295" r:id="rId16"/>
    <p:sldId id="273" r:id="rId17"/>
    <p:sldId id="274" r:id="rId18"/>
    <p:sldId id="283" r:id="rId19"/>
    <p:sldId id="258" r:id="rId20"/>
    <p:sldId id="280" r:id="rId21"/>
    <p:sldId id="282" r:id="rId22"/>
    <p:sldId id="281" r:id="rId23"/>
    <p:sldId id="302" r:id="rId24"/>
    <p:sldId id="285" r:id="rId25"/>
    <p:sldId id="296" r:id="rId26"/>
    <p:sldId id="293" r:id="rId27"/>
    <p:sldId id="288" r:id="rId28"/>
    <p:sldId id="300" r:id="rId2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9900"/>
    <a:srgbClr val="000000"/>
    <a:srgbClr val="FFFF99"/>
    <a:srgbClr val="FFFFFF"/>
    <a:srgbClr val="FFFFCC"/>
    <a:srgbClr val="D7A900"/>
    <a:srgbClr val="3B18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17" autoAdjust="0"/>
  </p:normalViewPr>
  <p:slideViewPr>
    <p:cSldViewPr snapToObjects="1">
      <p:cViewPr varScale="1">
        <p:scale>
          <a:sx n="70" d="100"/>
          <a:sy n="70" d="100"/>
        </p:scale>
        <p:origin x="-10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370976-C1D0-444B-A5E3-62E680AE342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97AC45-173F-446E-B82C-E847DE36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22BC09-4243-4986-9078-05DD9DA0CD5F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4FE85E-F42D-4B19-86E5-393E24640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Heather Morrison:</a:t>
            </a:r>
          </a:p>
          <a:p>
            <a:endParaRPr lang="en-US" dirty="0" smtClean="0"/>
          </a:p>
          <a:p>
            <a:r>
              <a:rPr lang="en-US" dirty="0" smtClean="0"/>
              <a:t>Figure 1: Where does the US$ billion annual</a:t>
            </a:r>
            <a:r>
              <a:rPr lang="en-US" baseline="0" dirty="0" smtClean="0"/>
              <a:t> revenue for scholarly journals come from? Source: Research Information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FE85E-F42D-4B19-86E5-393E24640A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3B185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295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295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295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295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295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52389B-004B-4E33-A711-72EF35CD3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11"/>
          <p:cNvGrpSpPr>
            <a:grpSpLocks/>
          </p:cNvGrpSpPr>
          <p:nvPr userDrawn="1"/>
        </p:nvGrpSpPr>
        <p:grpSpPr bwMode="auto">
          <a:xfrm>
            <a:off x="0" y="6096000"/>
            <a:ext cx="9144000" cy="762000"/>
            <a:chOff x="0" y="0"/>
            <a:chExt cx="9144000" cy="762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solidFill>
              <a:srgbClr val="3B185A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  <p:grpSp>
          <p:nvGrpSpPr>
            <p:cNvPr id="2054" name="Group 6"/>
            <p:cNvGrpSpPr>
              <a:grpSpLocks/>
            </p:cNvGrpSpPr>
            <p:nvPr userDrawn="1"/>
          </p:nvGrpSpPr>
          <p:grpSpPr bwMode="auto">
            <a:xfrm>
              <a:off x="387350" y="220663"/>
              <a:ext cx="2051050" cy="332498"/>
              <a:chOff x="387350" y="220663"/>
              <a:chExt cx="2051050" cy="332498"/>
            </a:xfrm>
          </p:grpSpPr>
          <p:pic>
            <p:nvPicPr>
              <p:cNvPr id="2055" name="Picture 14" descr="UW.Signature_left.jpg"/>
              <p:cNvPicPr>
                <a:picLocks noChangeAspect="1"/>
              </p:cNvPicPr>
              <p:nvPr userDrawn="1"/>
            </p:nvPicPr>
            <p:blipFill>
              <a:blip r:embed="rId8"/>
              <a:srcRect r="77499"/>
              <a:stretch>
                <a:fillRect/>
              </a:stretch>
            </p:blipFill>
            <p:spPr bwMode="auto">
              <a:xfrm>
                <a:off x="387350" y="220663"/>
                <a:ext cx="499028" cy="293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6" name="Picture 3" descr="\\Files\shareddocs\AdminServices\Libraries Communications\communications\logos\type_only_white.gif"/>
              <p:cNvPicPr>
                <a:picLocks noChangeAspect="1" noChangeArrowheads="1"/>
              </p:cNvPicPr>
              <p:nvPr userDrawn="1"/>
            </p:nvPicPr>
            <p:blipFill>
              <a:blip r:embed="rId9"/>
              <a:srcRect l="23790"/>
              <a:stretch>
                <a:fillRect/>
              </a:stretch>
            </p:blipFill>
            <p:spPr bwMode="auto">
              <a:xfrm>
                <a:off x="886379" y="220664"/>
                <a:ext cx="1552021" cy="332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63" r:id="rId4"/>
    <p:sldLayoutId id="2147483864" r:id="rId5"/>
    <p:sldLayoutId id="2147483865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34000" y="5943602"/>
            <a:ext cx="2514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539" y="5759450"/>
            <a:ext cx="7286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4" name="Picture 4" descr="\\files\SharedDocs\AdminServices\Libraries Communications\communications\logos\type_only_white_goldW copy.gi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543802" y="4648202"/>
            <a:ext cx="2514599" cy="41054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228605" y="76200"/>
            <a:ext cx="7848599" cy="1371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8" name="Content Placeholder 6"/>
          <p:cNvSpPr txBox="1">
            <a:spLocks/>
          </p:cNvSpPr>
          <p:nvPr userDrawn="1"/>
        </p:nvSpPr>
        <p:spPr>
          <a:xfrm>
            <a:off x="228600" y="1752600"/>
            <a:ext cx="78486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9" r:id="rId2"/>
    <p:sldLayoutId id="2147483822" r:id="rId3"/>
    <p:sldLayoutId id="2147483850" r:id="rId4"/>
    <p:sldLayoutId id="2147483851" r:id="rId5"/>
  </p:sldLayoutIdLst>
  <p:transition spd="med" advClick="0" advTm="800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Gill Sans MT Condense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34000" y="5943602"/>
            <a:ext cx="2514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539" y="5759450"/>
            <a:ext cx="7286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228605" y="76200"/>
            <a:ext cx="7848599" cy="1371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Click to edit Master title style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8" name="Content Placeholder 6"/>
          <p:cNvSpPr txBox="1">
            <a:spLocks/>
          </p:cNvSpPr>
          <p:nvPr userDrawn="1"/>
        </p:nvSpPr>
        <p:spPr>
          <a:xfrm>
            <a:off x="228600" y="1752600"/>
            <a:ext cx="78486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  <a:latin typeface="Gill Sans MT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8" name="Picture 4" descr="\\files\SharedDocs\AdminServices\Libraries Communications\communications\logos\type_only_white_goldW copy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43802" y="4648202"/>
            <a:ext cx="2514599" cy="41054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9" r:id="rId2"/>
    <p:sldLayoutId id="2147483860" r:id="rId3"/>
  </p:sldLayoutIdLst>
  <p:transition spd="med" advClick="0" advTm="800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Gill Sans MT Condense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Gill Sans MT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38800" y="5765803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728" y="5765800"/>
            <a:ext cx="7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128" y="5664200"/>
            <a:ext cx="72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\\Files\shareddocs\AdminServices\Libraries Communications\communications\logos\2008_libraries_logos\purple_reverse_block.tif"/>
          <p:cNvPicPr>
            <a:picLocks noChangeAspect="1" noChangeArrowheads="1"/>
          </p:cNvPicPr>
          <p:nvPr userDrawn="1"/>
        </p:nvPicPr>
        <p:blipFill>
          <a:blip r:embed="rId5"/>
          <a:srcRect r="71001"/>
          <a:stretch>
            <a:fillRect/>
          </a:stretch>
        </p:blipFill>
        <p:spPr bwMode="auto">
          <a:xfrm>
            <a:off x="8955" y="5791201"/>
            <a:ext cx="764885" cy="771737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" y="3"/>
            <a:ext cx="182420" cy="6856783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1031" name="Picture 7" descr="\\Files\shareddocs\AdminServices\Libraries Communications\communications\logos\2008_libraries_logos\UW_Libraries_Logo_color.jpg"/>
          <p:cNvPicPr>
            <a:picLocks noChangeAspect="1" noChangeArrowheads="1"/>
          </p:cNvPicPr>
          <p:nvPr userDrawn="1"/>
        </p:nvPicPr>
        <p:blipFill>
          <a:blip r:embed="rId6"/>
          <a:srcRect l="26994"/>
          <a:stretch>
            <a:fillRect/>
          </a:stretch>
        </p:blipFill>
        <p:spPr bwMode="auto">
          <a:xfrm>
            <a:off x="838200" y="5791201"/>
            <a:ext cx="2700552" cy="69357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838200" y="1524000"/>
            <a:ext cx="7543800" cy="3505200"/>
          </a:xfrm>
          <a:prstGeom prst="rect">
            <a:avLst/>
          </a:prstGeom>
          <a:noFill/>
        </p:spPr>
        <p:txBody>
          <a:bodyPr numCol="2"/>
          <a:lstStyle>
            <a:lvl1pPr algn="r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3" name="Content Placeholder 6"/>
          <p:cNvSpPr txBox="1">
            <a:spLocks/>
          </p:cNvSpPr>
          <p:nvPr userDrawn="1"/>
        </p:nvSpPr>
        <p:spPr>
          <a:xfrm>
            <a:off x="457200" y="1295400"/>
            <a:ext cx="82296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0" y="304800"/>
            <a:ext cx="88392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lIns="182880" tIns="182880"/>
          <a:lstStyle>
            <a:lvl1pPr marL="0" indent="0" algn="l">
              <a:buNone/>
              <a:defRPr sz="2400" b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subtitle style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61" r:id="rId2"/>
    <p:sldLayoutId id="2147483862" r:id="rId3"/>
  </p:sldLayoutIdLst>
  <p:transition spd="med" advClick="0" advTm="800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Gill Sans MT Condens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Journal Pricing, 			Libraries and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err="1" smtClean="0"/>
              <a:t>nSCI</a:t>
            </a:r>
            <a:r>
              <a:rPr lang="en-US" sz="2400" dirty="0" smtClean="0"/>
              <a:t> Fall </a:t>
            </a:r>
            <a:r>
              <a:rPr lang="en-US" sz="2400" smtClean="0"/>
              <a:t>2013 Conference: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dirty="0" smtClean="0"/>
              <a:t>Journals and Science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000" dirty="0" smtClean="0"/>
              <a:t>Tim Jewell</a:t>
            </a:r>
          </a:p>
          <a:p>
            <a:pPr algn="ctr">
              <a:buNone/>
            </a:pPr>
            <a:r>
              <a:rPr lang="en-US" sz="2000" dirty="0" smtClean="0"/>
              <a:t>Director, Information Resources </a:t>
            </a:r>
          </a:p>
          <a:p>
            <a:pPr algn="ctr">
              <a:buNone/>
            </a:pPr>
            <a:r>
              <a:rPr lang="en-US" sz="2000" dirty="0" smtClean="0"/>
              <a:t>And Scholarly Communication</a:t>
            </a:r>
          </a:p>
          <a:p>
            <a:pPr algn="ctr">
              <a:buNone/>
            </a:pPr>
            <a:r>
              <a:rPr lang="en-US" sz="2000" dirty="0" smtClean="0"/>
              <a:t>UW Libraries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685799"/>
          </a:xfrm>
        </p:spPr>
        <p:txBody>
          <a:bodyPr/>
          <a:lstStyle/>
          <a:p>
            <a:r>
              <a:rPr lang="en-US" sz="2800" dirty="0" smtClean="0"/>
              <a:t>Science journal prices vs. other fields</a:t>
            </a:r>
            <a:br>
              <a:rPr lang="en-US" sz="2800" dirty="0" smtClean="0"/>
            </a:br>
            <a:r>
              <a:rPr lang="en-US" sz="16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54418"/>
            <a:ext cx="7620000" cy="458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2"/>
            <a:ext cx="8229600" cy="533399"/>
          </a:xfrm>
        </p:spPr>
        <p:txBody>
          <a:bodyPr/>
          <a:lstStyle/>
          <a:p>
            <a:r>
              <a:rPr lang="en-US" sz="2000" dirty="0" smtClean="0"/>
              <a:t>25 year average US journal price increases vs. CPI</a:t>
            </a:r>
            <a:endParaRPr lang="en-US" sz="2000" dirty="0"/>
          </a:p>
        </p:txBody>
      </p:sp>
      <p:pic>
        <p:nvPicPr>
          <p:cNvPr id="4" name="Content Placeholder 3" descr="allenpress25ye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1"/>
            <a:ext cx="6477000" cy="5149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2014 Pricing Projections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/>
              <a:t>Source: SWETS Serials Price Increase Report 2014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4524" y="1676402"/>
            <a:ext cx="7442662" cy="373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RLExpends8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772400" cy="563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RLMonoSerial86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"/>
            <a:ext cx="784860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066799"/>
          </a:xfrm>
        </p:spPr>
        <p:txBody>
          <a:bodyPr/>
          <a:lstStyle/>
          <a:p>
            <a:r>
              <a:rPr lang="en-US" sz="3200" dirty="0" smtClean="0"/>
              <a:t>Non-profit vs. for-profit for selected science fields, 2013</a:t>
            </a:r>
            <a:br>
              <a:rPr lang="en-US" sz="3200" dirty="0" smtClean="0"/>
            </a:br>
            <a:r>
              <a:rPr lang="en-US" sz="1600" b="0" dirty="0" smtClean="0"/>
              <a:t>Source: Journalprices.com summary data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1066799"/>
          </a:xfrm>
        </p:spPr>
        <p:txBody>
          <a:bodyPr/>
          <a:lstStyle/>
          <a:p>
            <a:r>
              <a:rPr lang="en-US" sz="2800" dirty="0" smtClean="0"/>
              <a:t>“But nobody pays retail anymore”</a:t>
            </a:r>
            <a:br>
              <a:rPr lang="en-US" sz="2800" dirty="0" smtClean="0"/>
            </a:br>
            <a:r>
              <a:rPr lang="en-US" sz="1400" b="0" dirty="0" smtClean="0"/>
              <a:t>graph from Paula </a:t>
            </a:r>
            <a:r>
              <a:rPr lang="en-US" sz="1400" b="0" dirty="0" err="1" smtClean="0"/>
              <a:t>Gantz</a:t>
            </a:r>
            <a:r>
              <a:rPr lang="en-US" sz="1400" b="0" dirty="0" smtClean="0"/>
              <a:t>, “Digital Licenses Replace Print Prices as Accurate Reflection of Real Journal Costs,” </a:t>
            </a:r>
            <a:r>
              <a:rPr lang="en-US" sz="1400" b="0" i="1" dirty="0" smtClean="0"/>
              <a:t>Professional Scholarly Publishing Bull., v. 11 no. 3)</a:t>
            </a:r>
            <a:endParaRPr lang="en-US" sz="1400" dirty="0"/>
          </a:p>
        </p:txBody>
      </p:sp>
      <p:pic>
        <p:nvPicPr>
          <p:cNvPr id="4" name="Content Placeholder 3" descr="psp-ch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153400" cy="4571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761999"/>
          </a:xfrm>
        </p:spPr>
        <p:txBody>
          <a:bodyPr/>
          <a:lstStyle/>
          <a:p>
            <a:r>
              <a:rPr lang="en-US" sz="3200" dirty="0" smtClean="0"/>
              <a:t>Publisher journal bundling basics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/>
          <a:lstStyle/>
          <a:p>
            <a:r>
              <a:rPr lang="en-US" dirty="0" smtClean="0"/>
              <a:t>“Big deal” (all titles) or subset</a:t>
            </a:r>
          </a:p>
          <a:p>
            <a:r>
              <a:rPr lang="en-US" dirty="0" smtClean="0"/>
              <a:t>Price based on past “spend”</a:t>
            </a:r>
          </a:p>
          <a:p>
            <a:r>
              <a:rPr lang="en-US" dirty="0" smtClean="0"/>
              <a:t>Libraries get</a:t>
            </a:r>
          </a:p>
          <a:p>
            <a:pPr lvl="1"/>
            <a:r>
              <a:rPr lang="en-US" dirty="0" smtClean="0"/>
              <a:t>Access to “unsubscribed” titles</a:t>
            </a:r>
          </a:p>
          <a:p>
            <a:pPr lvl="1"/>
            <a:r>
              <a:rPr lang="en-US" dirty="0" smtClean="0"/>
              <a:t>Annual price increase caps</a:t>
            </a:r>
          </a:p>
          <a:p>
            <a:r>
              <a:rPr lang="en-US" dirty="0" smtClean="0"/>
              <a:t>Libraries lose</a:t>
            </a:r>
          </a:p>
          <a:p>
            <a:pPr lvl="1"/>
            <a:r>
              <a:rPr lang="en-US" dirty="0" smtClean="0"/>
              <a:t>Ability to cancel/reduce spend</a:t>
            </a:r>
          </a:p>
          <a:p>
            <a:pPr lvl="1"/>
            <a:r>
              <a:rPr lang="en-US" dirty="0" smtClean="0"/>
              <a:t>Right to discuss (“nondisclosure”)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Bundling “Uptake”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Source: Strieb &amp; Blixrud: The State of the Large-Publisher Bundles in 2012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158" y="1371600"/>
            <a:ext cx="83726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29600" cy="1295400"/>
          </a:xfrm>
        </p:spPr>
        <p:txBody>
          <a:bodyPr/>
          <a:lstStyle/>
          <a:p>
            <a:r>
              <a:rPr lang="en-US" sz="3200" dirty="0" smtClean="0"/>
              <a:t>Bundling and Library Consortia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Source: Strieb &amp; Blixrud: The State of the Large-Publisher Bundles in 2012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Cash vs. Non-cash costs</a:t>
            </a:r>
            <a:br>
              <a:rPr lang="en-US" sz="2800" dirty="0" smtClean="0"/>
            </a:br>
            <a:r>
              <a:rPr lang="en-US" sz="1600" b="0" dirty="0" smtClean="0"/>
              <a:t>Source: Research Information Network briefing on Activities, costs and funding flows in the scholarly communications system: key findings, 2008</a:t>
            </a:r>
            <a:endParaRPr 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" y="2609850"/>
            <a:ext cx="82105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More perspectives on bundling, costs and 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495801"/>
          </a:xfrm>
        </p:spPr>
        <p:txBody>
          <a:bodyPr/>
          <a:lstStyle/>
          <a:p>
            <a:r>
              <a:rPr lang="en-US" sz="2800" dirty="0" smtClean="0"/>
              <a:t>STM Report (2009):</a:t>
            </a:r>
          </a:p>
          <a:p>
            <a:pPr lvl="1"/>
            <a:r>
              <a:rPr lang="en-US" sz="2400" dirty="0" smtClean="0"/>
              <a:t> unprecedented increase in access</a:t>
            </a:r>
          </a:p>
          <a:p>
            <a:pPr lvl="1"/>
            <a:r>
              <a:rPr lang="en-US" sz="2400" dirty="0" smtClean="0"/>
              <a:t>“largely contributed to ending the serials crisis”</a:t>
            </a:r>
          </a:p>
          <a:p>
            <a:r>
              <a:rPr lang="en-US" sz="2800" dirty="0" smtClean="0"/>
              <a:t>Andrew </a:t>
            </a:r>
            <a:r>
              <a:rPr lang="en-US" sz="2800" dirty="0" err="1" smtClean="0"/>
              <a:t>Odlyzko</a:t>
            </a:r>
            <a:r>
              <a:rPr lang="en-US" sz="2800" dirty="0" smtClean="0"/>
              <a:t> (2013 paper)</a:t>
            </a:r>
          </a:p>
          <a:p>
            <a:pPr lvl="1"/>
            <a:r>
              <a:rPr lang="en-US" sz="2400" dirty="0" smtClean="0"/>
              <a:t>Big increase in access, but</a:t>
            </a:r>
          </a:p>
          <a:p>
            <a:pPr lvl="1"/>
            <a:r>
              <a:rPr lang="en-US" sz="2400" dirty="0" smtClean="0"/>
              <a:t>E-access allows “price discrimination,” so more benefit for smaller libraries</a:t>
            </a:r>
          </a:p>
          <a:p>
            <a:r>
              <a:rPr lang="en-US" sz="2800" dirty="0" smtClean="0"/>
              <a:t>Bosch and Henderson (LJ journal pricing article authors)</a:t>
            </a:r>
          </a:p>
          <a:p>
            <a:pPr lvl="1"/>
            <a:r>
              <a:rPr lang="en-US" sz="2400" dirty="0" smtClean="0"/>
              <a:t>Not so fast – lies, damn lies, and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Bundling and unbundling</a:t>
            </a:r>
            <a:br>
              <a:rPr lang="en-US" dirty="0" smtClean="0"/>
            </a:br>
            <a:r>
              <a:rPr lang="en-US" sz="1600" b="0" dirty="0" smtClean="0"/>
              <a:t>Source: Strieb &amp; Blixrud: The State of the Large-Publisher Bundles in 2012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1981200"/>
            <a:ext cx="83819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Bundling and disclosure</a:t>
            </a:r>
            <a:b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n-US" sz="16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Source: Strieb &amp; Blixrud: The State of the Large-Publisher Bundles in 2012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634" y="2286000"/>
            <a:ext cx="84551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few tentative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1"/>
          </a:xfrm>
        </p:spPr>
        <p:txBody>
          <a:bodyPr/>
          <a:lstStyle/>
          <a:p>
            <a:r>
              <a:rPr lang="en-US" dirty="0" smtClean="0"/>
              <a:t>Bundling has helped increase and democratize access for libraries</a:t>
            </a:r>
          </a:p>
          <a:p>
            <a:r>
              <a:rPr lang="en-US" dirty="0" smtClean="0"/>
              <a:t>Journal price increases are</a:t>
            </a:r>
            <a:r>
              <a:rPr lang="en-US" b="1" dirty="0" smtClean="0"/>
              <a:t> </a:t>
            </a:r>
            <a:r>
              <a:rPr lang="en-US" dirty="0" smtClean="0"/>
              <a:t>unsustainable for libraries</a:t>
            </a:r>
          </a:p>
          <a:p>
            <a:r>
              <a:rPr lang="en-US" dirty="0" smtClean="0"/>
              <a:t>Unbundling is inevitable</a:t>
            </a:r>
          </a:p>
          <a:p>
            <a:r>
              <a:rPr lang="en-US" dirty="0" smtClean="0"/>
              <a:t>Independent researchers, small companies, the public are ill served by the prevailing arrangement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Access as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1"/>
          </a:xfrm>
        </p:spPr>
        <p:txBody>
          <a:bodyPr/>
          <a:lstStyle/>
          <a:p>
            <a:r>
              <a:rPr lang="en-US" sz="2800" dirty="0" smtClean="0"/>
              <a:t>Taxpayer access argument hard to refute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OA already deflating investment analysts’ publisher stock price projections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“More than enough money in library acquisitions budgets to fund an open access scholarly publishing system” (?) </a:t>
            </a:r>
          </a:p>
          <a:p>
            <a:pPr lvl="1">
              <a:buNone/>
            </a:pPr>
            <a:r>
              <a:rPr lang="en-US" sz="1200" dirty="0" smtClean="0"/>
              <a:t>Source: Heather Morrison, “Economics of scholarly communication in transition,” </a:t>
            </a:r>
            <a:r>
              <a:rPr lang="en-US" sz="1200" i="1" dirty="0" smtClean="0"/>
              <a:t>First Monday, Vol. 18, No. 6, 3 June 2013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Comments and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Tim Jewell</a:t>
            </a:r>
          </a:p>
          <a:p>
            <a:pPr algn="ctr">
              <a:buNone/>
            </a:pPr>
            <a:r>
              <a:rPr lang="en-US" sz="2400" i="1" dirty="0" smtClean="0"/>
              <a:t>tjewell@uw.edu/206-543-3890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Journal Economics and Market Size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b="0" dirty="0" smtClean="0"/>
              <a:t>Source: STM Report, Nov. 2012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48200"/>
          </a:xfrm>
        </p:spPr>
        <p:txBody>
          <a:bodyPr/>
          <a:lstStyle/>
          <a:p>
            <a:r>
              <a:rPr lang="en-US" sz="2800" dirty="0" smtClean="0"/>
              <a:t>2011 STM info market: $23</a:t>
            </a:r>
            <a:r>
              <a:rPr lang="en-US" dirty="0" smtClean="0"/>
              <a:t>B</a:t>
            </a:r>
          </a:p>
          <a:p>
            <a:pPr lvl="1"/>
            <a:r>
              <a:rPr lang="en-US" sz="2400" dirty="0" smtClean="0"/>
              <a:t>Journals, books, technical information and standards, databases, etc.</a:t>
            </a:r>
          </a:p>
          <a:p>
            <a:r>
              <a:rPr lang="en-US" sz="2800" dirty="0" smtClean="0"/>
              <a:t>2011 STM journal revenues: $9.4B</a:t>
            </a:r>
          </a:p>
          <a:p>
            <a:r>
              <a:rPr lang="en-US" sz="2800" dirty="0" smtClean="0"/>
              <a:t>Top 5 publishers: </a:t>
            </a:r>
          </a:p>
          <a:p>
            <a:pPr lvl="1"/>
            <a:r>
              <a:rPr lang="en-US" sz="2400" dirty="0" smtClean="0"/>
              <a:t>35% of journals</a:t>
            </a:r>
          </a:p>
          <a:p>
            <a:pPr lvl="1"/>
            <a:r>
              <a:rPr lang="en-US" sz="2400" dirty="0" smtClean="0"/>
              <a:t>Elsevier, Springer, Wiley: 2,000+ each</a:t>
            </a:r>
          </a:p>
          <a:p>
            <a:r>
              <a:rPr lang="en-US" sz="2800" dirty="0" smtClean="0"/>
              <a:t>Non-profits (657 publishers?)</a:t>
            </a:r>
          </a:p>
          <a:p>
            <a:pPr lvl="1"/>
            <a:r>
              <a:rPr lang="en-US" sz="2400" dirty="0" smtClean="0"/>
              <a:t>20% of journals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838199"/>
          </a:xfrm>
        </p:spPr>
        <p:txBody>
          <a:bodyPr/>
          <a:lstStyle/>
          <a:p>
            <a:r>
              <a:rPr lang="en-US" sz="3200" dirty="0" smtClean="0"/>
              <a:t>Journal access now digital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Source: STM Report, Nov. 2012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1"/>
          </a:xfrm>
        </p:spPr>
        <p:txBody>
          <a:bodyPr/>
          <a:lstStyle/>
          <a:p>
            <a:r>
              <a:rPr lang="en-US" dirty="0" smtClean="0"/>
              <a:t>Virtually all STM journals online</a:t>
            </a:r>
          </a:p>
          <a:p>
            <a:pPr lvl="1"/>
            <a:r>
              <a:rPr lang="en-US" dirty="0" smtClean="0"/>
              <a:t>E-only subscriptions sharply up</a:t>
            </a:r>
          </a:p>
          <a:p>
            <a:pPr lvl="1"/>
            <a:r>
              <a:rPr lang="en-US" dirty="0" smtClean="0"/>
              <a:t>Vast majority of use digital</a:t>
            </a:r>
          </a:p>
          <a:p>
            <a:pPr lvl="2"/>
            <a:r>
              <a:rPr lang="en-US" dirty="0" smtClean="0"/>
              <a:t>2.5 billion annual downloads</a:t>
            </a:r>
          </a:p>
          <a:p>
            <a:pPr lvl="2"/>
            <a:r>
              <a:rPr lang="en-US" dirty="0" smtClean="0"/>
              <a:t>Cost/download as low as $1(?)</a:t>
            </a:r>
          </a:p>
          <a:p>
            <a:pPr lvl="2"/>
            <a:r>
              <a:rPr lang="en-US" dirty="0" smtClean="0"/>
              <a:t>Researchers: access good or very good </a:t>
            </a:r>
          </a:p>
          <a:p>
            <a:pPr lvl="3">
              <a:buNone/>
            </a:pPr>
            <a:r>
              <a:rPr lang="en-US" dirty="0" smtClean="0"/>
              <a:t>(but still want improvement)</a:t>
            </a:r>
          </a:p>
          <a:p>
            <a:pPr lvl="2"/>
            <a:r>
              <a:rPr lang="en-US" dirty="0" smtClean="0"/>
              <a:t>Researchers use and cite more sources</a:t>
            </a:r>
          </a:p>
          <a:p>
            <a:r>
              <a:rPr lang="en-US" dirty="0" smtClean="0"/>
              <a:t>But license language governs use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Journal article funding sources</a:t>
            </a:r>
            <a:br>
              <a:rPr lang="en-US" sz="2400" dirty="0" smtClean="0"/>
            </a:br>
            <a:r>
              <a:rPr lang="en-US" sz="1600" b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Source: Research Information Network briefing on Activities, costs and funding flows in the scholarly communications system: key findings, 2008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93752"/>
            <a:ext cx="5105400" cy="39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Who pays?</a:t>
            </a:r>
            <a:br>
              <a:rPr lang="en-US" sz="2800" dirty="0" smtClean="0"/>
            </a:br>
            <a:r>
              <a:rPr lang="en-US" sz="1600" b="0" dirty="0" smtClean="0"/>
              <a:t>Source: Professional Scholarly Publishing Bulletin, spring/summer 2013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638800" cy="47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990599"/>
          </a:xfrm>
        </p:spPr>
        <p:txBody>
          <a:bodyPr/>
          <a:lstStyle/>
          <a:p>
            <a:r>
              <a:rPr lang="en-US" sz="3200" dirty="0" smtClean="0"/>
              <a:t>Who pays?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1600" b="0" dirty="0" smtClean="0"/>
              <a:t>Source: Professional Scholarly Publishing Bulletin, spring/summer 2013</a:t>
            </a:r>
            <a:endParaRPr lang="en-US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3284" y="1524000"/>
            <a:ext cx="511743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re does the US$8 billion annual revenue for scholarly journals come f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1"/>
            <a:ext cx="7053941" cy="44514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4953001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the US$8 billion annual revenue for scholarly journals come from?  Heather Morrison: Economics of scholarly communication in transition, </a:t>
            </a:r>
            <a:r>
              <a:rPr lang="en-US" i="1" dirty="0" smtClean="0"/>
              <a:t>First Monday</a:t>
            </a:r>
            <a:r>
              <a:rPr lang="en-US" dirty="0" smtClean="0"/>
              <a:t>, V. 8 no. 6 – 3 June 2013; Source: Research Information Network (2008)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229600" cy="914399"/>
          </a:xfrm>
        </p:spPr>
        <p:txBody>
          <a:bodyPr/>
          <a:lstStyle/>
          <a:p>
            <a:r>
              <a:rPr lang="en-US" sz="2800" dirty="0" smtClean="0"/>
              <a:t>What Libraries pay: </a:t>
            </a:r>
            <a:br>
              <a:rPr lang="en-US" sz="2800" dirty="0" smtClean="0"/>
            </a:br>
            <a:r>
              <a:rPr lang="en-US" sz="2800" dirty="0" smtClean="0"/>
              <a:t>Science journal pricing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066" y="1752600"/>
            <a:ext cx="8548134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librarie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wlibraries3">
  <a:themeElements>
    <a:clrScheme name="libraries">
      <a:dk1>
        <a:srgbClr val="39275B"/>
      </a:dk1>
      <a:lt1>
        <a:srgbClr val="FFFAD7"/>
      </a:lt1>
      <a:dk2>
        <a:srgbClr val="144281"/>
      </a:dk2>
      <a:lt2>
        <a:srgbClr val="EAEAEA"/>
      </a:lt2>
      <a:accent1>
        <a:srgbClr val="5B8F22"/>
      </a:accent1>
      <a:accent2>
        <a:srgbClr val="144281"/>
      </a:accent2>
      <a:accent3>
        <a:srgbClr val="EBB700"/>
      </a:accent3>
      <a:accent4>
        <a:srgbClr val="9EC3DE"/>
      </a:accent4>
      <a:accent5>
        <a:srgbClr val="E37522"/>
      </a:accent5>
      <a:accent6>
        <a:srgbClr val="B2B2B2"/>
      </a:accent6>
      <a:hlink>
        <a:srgbClr val="0000FF"/>
      </a:hlink>
      <a:folHlink>
        <a:srgbClr val="800080"/>
      </a:folHlink>
    </a:clrScheme>
    <a:fontScheme name="Custom 1">
      <a:majorFont>
        <a:latin typeface="Gill Sans MT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wlibraries3">
  <a:themeElements>
    <a:clrScheme name="libraries">
      <a:dk1>
        <a:srgbClr val="39275B"/>
      </a:dk1>
      <a:lt1>
        <a:srgbClr val="FFFAD7"/>
      </a:lt1>
      <a:dk2>
        <a:srgbClr val="144281"/>
      </a:dk2>
      <a:lt2>
        <a:srgbClr val="EAEAEA"/>
      </a:lt2>
      <a:accent1>
        <a:srgbClr val="5B8F22"/>
      </a:accent1>
      <a:accent2>
        <a:srgbClr val="144281"/>
      </a:accent2>
      <a:accent3>
        <a:srgbClr val="EBB700"/>
      </a:accent3>
      <a:accent4>
        <a:srgbClr val="9EC3DE"/>
      </a:accent4>
      <a:accent5>
        <a:srgbClr val="E37522"/>
      </a:accent5>
      <a:accent6>
        <a:srgbClr val="B2B2B2"/>
      </a:accent6>
      <a:hlink>
        <a:srgbClr val="0000FF"/>
      </a:hlink>
      <a:folHlink>
        <a:srgbClr val="800080"/>
      </a:folHlink>
    </a:clrScheme>
    <a:fontScheme name="Custom 1">
      <a:majorFont>
        <a:latin typeface="Gill Sans MT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Custom Design">
  <a:themeElements>
    <a:clrScheme name="libraries">
      <a:dk1>
        <a:srgbClr val="39275B"/>
      </a:dk1>
      <a:lt1>
        <a:srgbClr val="FFFAD7"/>
      </a:lt1>
      <a:dk2>
        <a:srgbClr val="144281"/>
      </a:dk2>
      <a:lt2>
        <a:srgbClr val="EAEAEA"/>
      </a:lt2>
      <a:accent1>
        <a:srgbClr val="5B8F22"/>
      </a:accent1>
      <a:accent2>
        <a:srgbClr val="144281"/>
      </a:accent2>
      <a:accent3>
        <a:srgbClr val="EBB700"/>
      </a:accent3>
      <a:accent4>
        <a:srgbClr val="9EC3DE"/>
      </a:accent4>
      <a:accent5>
        <a:srgbClr val="E37522"/>
      </a:accent5>
      <a:accent6>
        <a:srgbClr val="B2B2B2"/>
      </a:accent6>
      <a:hlink>
        <a:srgbClr val="0000FF"/>
      </a:hlink>
      <a:folHlink>
        <a:srgbClr val="800080"/>
      </a:folHlink>
    </a:clrScheme>
    <a:fontScheme name="Custom 1">
      <a:majorFont>
        <a:latin typeface="Gill Sans MT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503</Words>
  <Application>Microsoft Office PowerPoint</Application>
  <PresentationFormat>On-screen Show (4:3)</PresentationFormat>
  <Paragraphs>88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uwlibraries2</vt:lpstr>
      <vt:lpstr>uwlibraries3</vt:lpstr>
      <vt:lpstr>1_uwlibraries3</vt:lpstr>
      <vt:lpstr>8_Custom Design</vt:lpstr>
      <vt:lpstr>  Journal Pricing,    Libraries and Access</vt:lpstr>
      <vt:lpstr>Cash vs. Non-cash costs Source: Research Information Network briefing on Activities, costs and funding flows in the scholarly communications system: key findings, 2008</vt:lpstr>
      <vt:lpstr>Journal Economics and Market Size Source: STM Report, Nov. 2012</vt:lpstr>
      <vt:lpstr>Journal access now digital  Source: STM Report, Nov. 2012   </vt:lpstr>
      <vt:lpstr>Journal article funding sources Source: Research Information Network briefing on Activities, costs and funding flows in the scholarly communications system: key findings, 2008 </vt:lpstr>
      <vt:lpstr>Who pays? Source: Professional Scholarly Publishing Bulletin, spring/summer 2013</vt:lpstr>
      <vt:lpstr>Who pays? Source: Professional Scholarly Publishing Bulletin, spring/summer 2013</vt:lpstr>
      <vt:lpstr>Slide 8</vt:lpstr>
      <vt:lpstr>What Libraries pay:  Science journal pricing </vt:lpstr>
      <vt:lpstr>Science journal prices vs. other fields   </vt:lpstr>
      <vt:lpstr>25 year average US journal price increases vs. CPI</vt:lpstr>
      <vt:lpstr>2014 Pricing Projections Source: SWETS Serials Price Increase Report 2014</vt:lpstr>
      <vt:lpstr>Slide 13</vt:lpstr>
      <vt:lpstr>Slide 14</vt:lpstr>
      <vt:lpstr>Non-profit vs. for-profit for selected science fields, 2013 Source: Journalprices.com summary data</vt:lpstr>
      <vt:lpstr>“But nobody pays retail anymore” graph from Paula Gantz, “Digital Licenses Replace Print Prices as Accurate Reflection of Real Journal Costs,” Professional Scholarly Publishing Bull., v. 11 no. 3)</vt:lpstr>
      <vt:lpstr>Publisher journal bundling basics</vt:lpstr>
      <vt:lpstr>Bundling “Uptake”  Source: Strieb &amp; Blixrud: The State of the Large-Publisher Bundles in 2012</vt:lpstr>
      <vt:lpstr>Bundling and Library Consortia  Source: Strieb &amp; Blixrud: The State of the Large-Publisher Bundles in 2012</vt:lpstr>
      <vt:lpstr>More perspectives on bundling, costs and access</vt:lpstr>
      <vt:lpstr>Bundling and unbundling Source: Strieb &amp; Blixrud: The State of the Large-Publisher Bundles in 2012</vt:lpstr>
      <vt:lpstr>Bundling and disclosure Source: Strieb &amp; Blixrud: The State of the Large-Publisher Bundles in 2012</vt:lpstr>
      <vt:lpstr>A few tentative conclusions</vt:lpstr>
      <vt:lpstr>Open Access as the future?</vt:lpstr>
      <vt:lpstr>Comments and Questions?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Caparas</dc:creator>
  <cp:lastModifiedBy>UW Library User</cp:lastModifiedBy>
  <cp:revision>130</cp:revision>
  <dcterms:created xsi:type="dcterms:W3CDTF">2008-11-18T19:56:28Z</dcterms:created>
  <dcterms:modified xsi:type="dcterms:W3CDTF">2013-11-15T14:56:34Z</dcterms:modified>
</cp:coreProperties>
</file>