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04" r:id="rId1"/>
  </p:sldMasterIdLst>
  <p:sldIdLst>
    <p:sldId id="256" r:id="rId2"/>
    <p:sldId id="257" r:id="rId3"/>
    <p:sldId id="261" r:id="rId4"/>
    <p:sldId id="269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126" autoAdjust="0"/>
    <p:restoredTop sz="94660"/>
  </p:normalViewPr>
  <p:slideViewPr>
    <p:cSldViewPr>
      <p:cViewPr>
        <p:scale>
          <a:sx n="100" d="100"/>
          <a:sy n="100" d="100"/>
        </p:scale>
        <p:origin x="-1392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5277" y="-5938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86200" y="-612"/>
            <a:ext cx="5279583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886200" y="-21511"/>
            <a:ext cx="5277791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2855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5723159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886200" y="6088284"/>
            <a:ext cx="5279584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933543" y="2364376"/>
            <a:ext cx="7306815" cy="380782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3543" y="2362200"/>
            <a:ext cx="7296057" cy="381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204270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560125" y="1975660"/>
            <a:ext cx="3669475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2181" y="65027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3493664" cy="365125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{ 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374EC6-234C-4AC2-8583-611DD52AD61D}" type="datetimeFigureOut">
              <a:rPr lang="en-US" smtClean="0"/>
              <a:pPr/>
              <a:t>11/13/13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November 15,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A7978BC-372F-40FF-B0B9-77651C3089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2590800"/>
            <a:ext cx="4267200" cy="1702160"/>
          </a:xfrm>
        </p:spPr>
        <p:txBody>
          <a:bodyPr>
            <a:noAutofit/>
          </a:bodyPr>
          <a:lstStyle/>
          <a:p>
            <a:r>
              <a:rPr lang="en-US" sz="3200" b="1" dirty="0"/>
              <a:t>How Journal Articles </a:t>
            </a:r>
            <a:r>
              <a:rPr lang="en-US" sz="3200" b="1" dirty="0" smtClean="0"/>
              <a:t>Are </a:t>
            </a:r>
            <a:r>
              <a:rPr lang="en-US" sz="3200" b="1" dirty="0"/>
              <a:t>Ground Into Digestible News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911571"/>
            <a:ext cx="3429000" cy="1260629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      Bryn Nelson, PhD</a:t>
            </a: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4800" y="304800"/>
            <a:ext cx="5257800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bg1"/>
                </a:solidFill>
              </a:rPr>
              <a:t>My Life as a Sausage Maker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File:Sausage making-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351" r="27351"/>
          <a:stretch>
            <a:fillRect/>
          </a:stretch>
        </p:blipFill>
        <p:spPr bwMode="auto">
          <a:xfrm>
            <a:off x="374177" y="533400"/>
            <a:ext cx="3359623" cy="54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490156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Photo credit: Laszlo Szalai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smtClean="0">
                <a:solidFill>
                  <a:schemeClr val="tx2"/>
                </a:solidFill>
              </a:rPr>
              <a:t>via Wikipedia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47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2590800"/>
            <a:ext cx="4267200" cy="17021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Bryn </a:t>
            </a:r>
            <a:r>
              <a:rPr lang="en-US" sz="3200" b="1" dirty="0" smtClean="0">
                <a:solidFill>
                  <a:schemeClr val="tx2"/>
                </a:solidFill>
              </a:rPr>
              <a:t>Nelson, PhD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b="1" dirty="0"/>
              <a:t>bdnelson@nasw.org</a:t>
            </a:r>
            <a:br>
              <a:rPr lang="en-US" sz="2400" b="1" dirty="0"/>
            </a:br>
            <a:r>
              <a:rPr lang="en-US" sz="2400" b="1" dirty="0"/>
              <a:t>www.brynnelson.com</a:t>
            </a:r>
            <a:br>
              <a:rPr lang="en-US" sz="2400" b="1" dirty="0"/>
            </a:br>
            <a:r>
              <a:rPr lang="en-US" sz="2400" b="1" dirty="0"/>
              <a:t>@SeattleBryn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911571"/>
            <a:ext cx="3429000" cy="1260629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      </a:t>
            </a: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4800" y="304800"/>
            <a:ext cx="5257800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bg1"/>
                </a:solidFill>
              </a:rPr>
              <a:t>Bon Appetit!</a:t>
            </a: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77000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Photo credit: Alexbrn via Wikipedia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8" y="1830388"/>
            <a:ext cx="3279291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19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3962400"/>
          </a:xfrm>
        </p:spPr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68580" indent="0">
              <a:buNone/>
            </a:pPr>
            <a:endParaRPr lang="en-US" b="1" u="sng" dirty="0" smtClean="0">
              <a:solidFill>
                <a:schemeClr val="accent2"/>
              </a:solidFill>
              <a:uFill>
                <a:solidFill>
                  <a:schemeClr val="accent2"/>
                </a:solidFill>
              </a:uFill>
            </a:endParaRPr>
          </a:p>
          <a:p>
            <a:pPr marL="68580" indent="0">
              <a:buNone/>
            </a:pPr>
            <a:endParaRPr lang="en-US" b="1" u="sng" dirty="0" smtClean="0">
              <a:solidFill>
                <a:schemeClr val="accent2"/>
              </a:solidFill>
              <a:uFill>
                <a:solidFill>
                  <a:schemeClr val="accent2"/>
                </a:solidFill>
              </a:uFill>
            </a:endParaRPr>
          </a:p>
          <a:p>
            <a:pPr marL="68580" indent="0">
              <a:buNone/>
            </a:pPr>
            <a:endParaRPr lang="en-US" sz="2824" b="1" u="sng" dirty="0" smtClean="0">
              <a:solidFill>
                <a:schemeClr val="accent2"/>
              </a:solidFill>
              <a:uFill>
                <a:solidFill>
                  <a:schemeClr val="accent2"/>
                </a:solidFill>
              </a:uFill>
            </a:endParaRPr>
          </a:p>
          <a:p>
            <a:pPr marL="68580" indent="0">
              <a:buNone/>
            </a:pPr>
            <a:r>
              <a:rPr lang="en-US" sz="3800" b="1" u="sng" dirty="0" smtClean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Scientific Journal: </a:t>
            </a:r>
          </a:p>
          <a:p>
            <a:pPr>
              <a:buFont typeface="Arial" pitchFamily="34" charset="0"/>
              <a:buChar char="•"/>
            </a:pPr>
            <a:r>
              <a:rPr lang="en-US" sz="3800" dirty="0" smtClean="0"/>
              <a:t>“Duodenal infusion of donor feces for recurrent </a:t>
            </a:r>
            <a:r>
              <a:rPr lang="en-US" sz="3800" i="1" dirty="0" smtClean="0"/>
              <a:t>Clostridium difficile” </a:t>
            </a:r>
            <a:endParaRPr lang="en-US" sz="3800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accent1"/>
                </a:solidFill>
              </a:rPr>
              <a:t>(Source: </a:t>
            </a:r>
            <a:r>
              <a:rPr lang="en-US" sz="1600" i="1" dirty="0" smtClean="0">
                <a:solidFill>
                  <a:schemeClr val="accent1"/>
                </a:solidFill>
              </a:rPr>
              <a:t>N Engl J Med. </a:t>
            </a:r>
            <a:r>
              <a:rPr lang="en-US" sz="1600" dirty="0" smtClean="0">
                <a:solidFill>
                  <a:schemeClr val="accent1"/>
                </a:solidFill>
              </a:rPr>
              <a:t>2013 Jan 31;368(5):407-15.)</a:t>
            </a:r>
            <a:br>
              <a:rPr lang="en-US" sz="1600" dirty="0" smtClean="0">
                <a:solidFill>
                  <a:schemeClr val="accent1"/>
                </a:solidFill>
              </a:rPr>
            </a:br>
            <a:endParaRPr lang="en-US" sz="16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sz="1900" dirty="0" smtClean="0"/>
          </a:p>
          <a:p>
            <a:pPr marL="68580" indent="0">
              <a:buNone/>
            </a:pPr>
            <a:r>
              <a:rPr lang="en-US" sz="3800" b="1" u="sng" dirty="0" smtClean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Popular Press:</a:t>
            </a:r>
          </a:p>
          <a:p>
            <a:pPr>
              <a:buFont typeface="Arial" pitchFamily="34" charset="0"/>
              <a:buChar char="•"/>
            </a:pPr>
            <a:r>
              <a:rPr lang="en-US" sz="3800" b="1" dirty="0" smtClean="0"/>
              <a:t>“From me, to poo, to you: The faecal transplants fighting </a:t>
            </a:r>
            <a:r>
              <a:rPr lang="en-US" sz="3800" b="1" i="1" dirty="0" smtClean="0"/>
              <a:t>C. difficile</a:t>
            </a:r>
            <a:r>
              <a:rPr lang="en-US" sz="3800" b="1" dirty="0" smtClean="0"/>
              <a:t>”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>
                <a:solidFill>
                  <a:schemeClr val="accent1"/>
                </a:solidFill>
              </a:rPr>
              <a:t>(Source</a:t>
            </a:r>
            <a:r>
              <a:rPr lang="en-US" sz="1600" i="1" dirty="0" smtClean="0">
                <a:solidFill>
                  <a:schemeClr val="accent1"/>
                </a:solidFill>
              </a:rPr>
              <a:t>: Metro UK</a:t>
            </a:r>
            <a:r>
              <a:rPr lang="en-US" sz="1600" dirty="0" smtClean="0">
                <a:solidFill>
                  <a:schemeClr val="accent1"/>
                </a:solidFill>
              </a:rPr>
              <a:t>; Feb. 12, 2013)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6769" y="1077537"/>
            <a:ext cx="6777317" cy="6750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Example #1: The Good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4572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68580" indent="0">
              <a:buNone/>
            </a:pPr>
            <a:endParaRPr lang="en-US" b="1" u="sng" dirty="0" smtClean="0">
              <a:solidFill>
                <a:schemeClr val="accent2"/>
              </a:solidFill>
              <a:uFill>
                <a:solidFill>
                  <a:schemeClr val="accent2"/>
                </a:solidFill>
              </a:uFill>
            </a:endParaRPr>
          </a:p>
          <a:p>
            <a:pPr marL="68580" indent="0">
              <a:buNone/>
            </a:pPr>
            <a:endParaRPr lang="en-US" b="1" u="sng" dirty="0" smtClean="0">
              <a:solidFill>
                <a:schemeClr val="accent2"/>
              </a:solidFill>
              <a:uFill>
                <a:solidFill>
                  <a:schemeClr val="accent2"/>
                </a:solidFill>
              </a:uFill>
            </a:endParaRPr>
          </a:p>
          <a:p>
            <a:pPr marL="68580" indent="0">
              <a:buNone/>
            </a:pPr>
            <a:r>
              <a:rPr lang="en-US" sz="2600" b="1" u="sng" dirty="0" smtClean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Scientific Journal: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“Glycemic instability and spontaneous energy intake: association with knowledge-based work”</a:t>
            </a:r>
          </a:p>
          <a:p>
            <a:pPr>
              <a:buNone/>
            </a:pPr>
            <a:r>
              <a:rPr lang="en-US" sz="1100" dirty="0" smtClean="0">
                <a:solidFill>
                  <a:schemeClr val="accent1"/>
                </a:solidFill>
              </a:rPr>
              <a:t>	(Source: </a:t>
            </a:r>
            <a:r>
              <a:rPr lang="en-US" sz="1100" i="1" dirty="0" smtClean="0">
                <a:solidFill>
                  <a:schemeClr val="accent1"/>
                </a:solidFill>
              </a:rPr>
              <a:t>Psychosom. Med. </a:t>
            </a:r>
            <a:r>
              <a:rPr lang="en-US" sz="1100" dirty="0" smtClean="0">
                <a:solidFill>
                  <a:schemeClr val="accent1"/>
                </a:solidFill>
              </a:rPr>
              <a:t>2008 Sep;70(7):797-804)</a:t>
            </a:r>
            <a:r>
              <a:rPr lang="en-US" sz="1100" dirty="0" smtClean="0">
                <a:solidFill>
                  <a:schemeClr val="accent2"/>
                </a:solidFill>
              </a:rPr>
              <a:t/>
            </a:r>
            <a:br>
              <a:rPr lang="en-US" sz="1100" dirty="0" smtClean="0">
                <a:solidFill>
                  <a:schemeClr val="accent2"/>
                </a:solidFill>
              </a:rPr>
            </a:br>
            <a:endParaRPr lang="en-US" sz="11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sz="1300" dirty="0" smtClean="0"/>
          </a:p>
          <a:p>
            <a:pPr marL="68580" indent="0">
              <a:buNone/>
            </a:pPr>
            <a:r>
              <a:rPr lang="en-US" b="1" u="sng" dirty="0" smtClean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Popular Press: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“Thinking can make you fat, study shows”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1412" dirty="0" smtClean="0"/>
              <a:t>	</a:t>
            </a:r>
            <a:r>
              <a:rPr lang="en-US" sz="1000" dirty="0" smtClean="0">
                <a:solidFill>
                  <a:schemeClr val="accent1"/>
                </a:solidFill>
              </a:rPr>
              <a:t>(Source: </a:t>
            </a:r>
            <a:r>
              <a:rPr lang="en-US" sz="1000" i="1" dirty="0" smtClean="0">
                <a:solidFill>
                  <a:schemeClr val="accent1"/>
                </a:solidFill>
              </a:rPr>
              <a:t>The Telegraph. </a:t>
            </a:r>
            <a:r>
              <a:rPr lang="en-US" sz="1000" dirty="0" smtClean="0">
                <a:solidFill>
                  <a:schemeClr val="accent1"/>
                </a:solidFill>
              </a:rPr>
              <a:t>Sep 11, 2008)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6769" y="1077537"/>
            <a:ext cx="6777317" cy="6750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Example #2: The Bad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7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68580" indent="0">
              <a:buNone/>
            </a:pPr>
            <a:endParaRPr lang="en-US" b="1" u="sng" dirty="0" smtClean="0">
              <a:solidFill>
                <a:schemeClr val="accent2"/>
              </a:solidFill>
              <a:uFill>
                <a:solidFill>
                  <a:schemeClr val="accent2"/>
                </a:solidFill>
              </a:uFill>
            </a:endParaRPr>
          </a:p>
          <a:p>
            <a:pPr marL="68580" indent="0">
              <a:buNone/>
            </a:pPr>
            <a:endParaRPr lang="en-US" b="1" u="sng" dirty="0" smtClean="0">
              <a:solidFill>
                <a:schemeClr val="accent2"/>
              </a:solidFill>
              <a:uFill>
                <a:solidFill>
                  <a:schemeClr val="accent2"/>
                </a:solidFill>
              </a:uFill>
            </a:endParaRPr>
          </a:p>
          <a:p>
            <a:pPr marL="68580" indent="0">
              <a:buNone/>
            </a:pPr>
            <a:r>
              <a:rPr lang="en-US" sz="2600" b="1" u="sng" dirty="0" smtClean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Scientific Journal: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“</a:t>
            </a:r>
            <a:r>
              <a:rPr lang="en-US" sz="2600" dirty="0" smtClean="0"/>
              <a:t>Cured meat, vegetables, and bean-curd foods in relation to childhood acute leukemia risk: a population based case-control study”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1100" dirty="0" smtClean="0"/>
              <a:t>	(Source: </a:t>
            </a:r>
            <a:r>
              <a:rPr lang="en-US" sz="1100" i="1" dirty="0" smtClean="0"/>
              <a:t>BMC Cancer</a:t>
            </a:r>
            <a:r>
              <a:rPr lang="en-US" sz="1100" dirty="0" smtClean="0"/>
              <a:t>. 2009 Jan 13;9:15)</a:t>
            </a:r>
            <a:br>
              <a:rPr lang="en-US" sz="1100" dirty="0" smtClean="0"/>
            </a:br>
            <a:endParaRPr lang="en-US" sz="1100" dirty="0" smtClean="0"/>
          </a:p>
          <a:p>
            <a:pPr>
              <a:buNone/>
            </a:pPr>
            <a:endParaRPr lang="en-US" sz="1300" dirty="0" smtClean="0"/>
          </a:p>
          <a:p>
            <a:pPr marL="68580" indent="0">
              <a:buNone/>
            </a:pPr>
            <a:r>
              <a:rPr lang="en-US" sz="2600" b="1" u="sng" dirty="0" smtClean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Popular Press: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“Bacon ‘gives kids cancer’” </a:t>
            </a:r>
          </a:p>
          <a:p>
            <a:pPr>
              <a:buNone/>
            </a:pPr>
            <a:r>
              <a:rPr lang="en-US" sz="1412" dirty="0" smtClean="0"/>
              <a:t>	</a:t>
            </a:r>
            <a:r>
              <a:rPr lang="en-US" sz="1100" dirty="0" smtClean="0">
                <a:solidFill>
                  <a:schemeClr val="accent1"/>
                </a:solidFill>
              </a:rPr>
              <a:t>(Source: </a:t>
            </a:r>
            <a:r>
              <a:rPr lang="en-US" sz="1100" i="1" dirty="0" smtClean="0">
                <a:solidFill>
                  <a:schemeClr val="accent1"/>
                </a:solidFill>
              </a:rPr>
              <a:t>UK Daily Mirror. Jan. 31, 2009</a:t>
            </a:r>
            <a:r>
              <a:rPr lang="en-US" sz="1100" dirty="0" smtClean="0">
                <a:solidFill>
                  <a:schemeClr val="accent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6769" y="1077537"/>
            <a:ext cx="6777317" cy="6750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Example #3: The Ugly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7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The Embargo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File:Sausage making-H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694" b="14694"/>
          <a:stretch>
            <a:fillRect/>
          </a:stretch>
        </p:blipFill>
        <p:spPr bwMode="auto">
          <a:xfrm>
            <a:off x="928688" y="2370138"/>
            <a:ext cx="7300912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90156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Photo credit: Laszlo Szalai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smtClean="0">
                <a:solidFill>
                  <a:schemeClr val="tx2"/>
                </a:solidFill>
              </a:rPr>
              <a:t>via Wikipedia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743200" y="2667000"/>
            <a:ext cx="3300573" cy="1519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0" b="1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1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4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The </a:t>
            </a:r>
            <a:r>
              <a:rPr lang="en-US" sz="3200" b="1" dirty="0" smtClean="0">
                <a:solidFill>
                  <a:schemeClr val="tx2"/>
                </a:solidFill>
              </a:rPr>
              <a:t>Newsroom</a:t>
            </a:r>
            <a:r>
              <a:rPr lang="en-US" sz="3200" b="1" dirty="0">
                <a:solidFill>
                  <a:schemeClr val="tx2"/>
                </a:solidFill>
              </a:rPr>
              <a:t>: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Capacity for 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few </a:t>
            </a:r>
            <a:r>
              <a:rPr lang="en-US" sz="2400" b="1" dirty="0" smtClean="0">
                <a:solidFill>
                  <a:schemeClr val="accent1"/>
                </a:solidFill>
              </a:rPr>
              <a:t>select </a:t>
            </a:r>
            <a:r>
              <a:rPr lang="en-US" sz="2400" b="1" dirty="0" smtClean="0">
                <a:solidFill>
                  <a:schemeClr val="accent1"/>
                </a:solidFill>
              </a:rPr>
              <a:t>journals only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90156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Photo credit</a:t>
            </a:r>
            <a:r>
              <a:rPr lang="en-US" sz="800" dirty="0">
                <a:solidFill>
                  <a:schemeClr val="tx2"/>
                </a:solidFill>
              </a:rPr>
              <a:t>: </a:t>
            </a:r>
            <a:r>
              <a:rPr lang="en-US" sz="800" dirty="0" smtClean="0">
                <a:solidFill>
                  <a:schemeClr val="tx2"/>
                </a:solidFill>
              </a:rPr>
              <a:t>Mariuszjbie via Wikipedia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48864"/>
            <a:ext cx="7467600" cy="39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2852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Journals:	&gt;30K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Newspaper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journalists: 	&lt;40K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828800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564B3C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3429000" y="685800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564B3C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3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2181" y="650279"/>
            <a:ext cx="3487419" cy="151956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The </a:t>
            </a:r>
            <a:r>
              <a:rPr lang="en-US" sz="3200" b="1" dirty="0" smtClean="0">
                <a:solidFill>
                  <a:schemeClr val="tx2"/>
                </a:solidFill>
              </a:rPr>
              <a:t>Freelancer: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D</a:t>
            </a:r>
            <a:r>
              <a:rPr lang="en-US" sz="2400" b="1" dirty="0" smtClean="0">
                <a:solidFill>
                  <a:schemeClr val="accent1"/>
                </a:solidFill>
              </a:rPr>
              <a:t>iversity is good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90156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Photo credit</a:t>
            </a:r>
            <a:r>
              <a:rPr lang="en-US" sz="800" dirty="0">
                <a:solidFill>
                  <a:schemeClr val="tx2"/>
                </a:solidFill>
              </a:rPr>
              <a:t>: </a:t>
            </a:r>
            <a:r>
              <a:rPr lang="en-US" sz="800" dirty="0" smtClean="0">
                <a:solidFill>
                  <a:schemeClr val="tx2"/>
                </a:solidFill>
              </a:rPr>
              <a:t>Kaihsu Tai via Wikipedia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871" y="2381250"/>
            <a:ext cx="7277729" cy="380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6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609600"/>
            <a:ext cx="3487419" cy="151956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The Journal as Charcuterie: </a:t>
            </a:r>
            <a:r>
              <a:rPr lang="en-US" sz="2400" b="1" dirty="0" smtClean="0">
                <a:solidFill>
                  <a:schemeClr val="accent1"/>
                </a:solidFill>
              </a:rPr>
              <a:t>One-stop shopping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90156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Photo credit</a:t>
            </a:r>
            <a:r>
              <a:rPr lang="en-US" sz="800" dirty="0">
                <a:solidFill>
                  <a:schemeClr val="tx2"/>
                </a:solidFill>
              </a:rPr>
              <a:t>: </a:t>
            </a:r>
            <a:r>
              <a:rPr lang="en-US" sz="800" dirty="0" smtClean="0">
                <a:solidFill>
                  <a:schemeClr val="tx2"/>
                </a:solidFill>
              </a:rPr>
              <a:t>Arnaud 25 via Wikipedia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31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609600"/>
            <a:ext cx="3487419" cy="151956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Quality Control: </a:t>
            </a:r>
            <a:r>
              <a:rPr lang="en-US" sz="2400" b="1" dirty="0" smtClean="0">
                <a:solidFill>
                  <a:schemeClr val="accent1"/>
                </a:solidFill>
              </a:rPr>
              <a:t>Sometimes it’s a little overdone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90156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Photo credit</a:t>
            </a:r>
            <a:r>
              <a:rPr lang="en-US" sz="800" dirty="0">
                <a:solidFill>
                  <a:schemeClr val="tx2"/>
                </a:solidFill>
              </a:rPr>
              <a:t>: </a:t>
            </a:r>
            <a:r>
              <a:rPr lang="en-US" sz="800" dirty="0" smtClean="0">
                <a:solidFill>
                  <a:schemeClr val="tx2"/>
                </a:solidFill>
              </a:rPr>
              <a:t>AbbyLadyBug via Flickr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199"/>
            <a:ext cx="7315200" cy="381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16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264</TotalTime>
  <Words>352</Words>
  <Application>Microsoft Macintosh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How Journal Articles Are Ground Into Digestible News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Bryn Nelson, PhD bdnelson@nasw.org www.brynnelson.com @SeattleBryn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 as a Sausge Maker</dc:title>
  <dc:creator>Geoff</dc:creator>
  <cp:lastModifiedBy>Bryn Nelson</cp:lastModifiedBy>
  <cp:revision>23</cp:revision>
  <dcterms:created xsi:type="dcterms:W3CDTF">2013-11-14T06:41:20Z</dcterms:created>
  <dcterms:modified xsi:type="dcterms:W3CDTF">2013-11-14T07:10:17Z</dcterms:modified>
</cp:coreProperties>
</file>