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</p:sldMasterIdLst>
  <p:notesMasterIdLst>
    <p:notesMasterId r:id="rId25"/>
  </p:notesMasterIdLst>
  <p:sldIdLst>
    <p:sldId id="272" r:id="rId10"/>
    <p:sldId id="273" r:id="rId11"/>
    <p:sldId id="274" r:id="rId12"/>
    <p:sldId id="276" r:id="rId13"/>
    <p:sldId id="271" r:id="rId14"/>
    <p:sldId id="259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w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7A2E-06B1-4A00-8DFA-415C4FDBD6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1680-6F74-47D8-B652-5B266506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369607E-E36D-4E4F-BD6C-A6176453B040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8646D82-733E-4E37-B89F-8857CC888C90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85A12EAA-590B-401A-B9B5-9DBFCF969D05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4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363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61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604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09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7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79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45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863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609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077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44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9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3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749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024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88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13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8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9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5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8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1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6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85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7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1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7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2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9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98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0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22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69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3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7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70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92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28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8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31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6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04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4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7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4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3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83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7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21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52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35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35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2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2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1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4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2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01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7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1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41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7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9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25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5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5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30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72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6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096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3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9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24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145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0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05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71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28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3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9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20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4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2EF6-6EB7-4A4E-B7C9-DE5656FE9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23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22B-379B-486C-9A48-5D07C1E3E8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27A8-1201-46D6-B2E1-F218CEAF0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10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5D85-5120-4E06-BE35-3EE2696C50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31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E48-1BD9-413A-9961-311563762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64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566B56-68D6-4440-BFCC-16D55155E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08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662A-1E51-4EBA-8DE4-01DA32B7E3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567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05-D086-478E-8688-5F2353644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65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E36-8EDB-43E3-8F77-AA9180C583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00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A3A6-C4D0-475E-82A1-C254EEA7F2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18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DD9D-19A3-4FE9-B6D1-61ECE7DDDB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88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A045-45B7-4183-8BB2-AA75122D75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32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397D-0960-4D45-A0A2-3E1E044F4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159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87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06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373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286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592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024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3263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C556A-1DC4-438D-BE14-723FBDE20F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 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 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200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Microsoft_Word_97_-_2003_Document1.doc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6.wmf"/><Relationship Id="rId2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2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Some Reflections on Forty Years of Interactions with Scientific Journals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Ross L. Prentice, PhD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Division of Public Health Sciences, Fred Hutchinson Cancer Research Center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and Department of Biostatistics, University of Washington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3429000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My research foci, and listing of journals since 2002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Women’s Health Initiative Clinical Trial and Cohort Study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Postmenopausal hormone therapy randomized, controlled trial findings, and related journal and media interactions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Low-fat eating pattern randomized, controlled trial findings and related journal and media interactions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Logistics of author-journal interactions – some time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05000"/>
            <a:ext cx="6096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62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99FF"/>
                </a:solidFill>
              </a:rPr>
              <a:t>Quarterly Incidence of Breast Cancer in Women between the Ages of 50 and 69 Years, According to Estrogen-Receptor (ER) Status (2000-2004)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CC33"/>
                </a:solidFill>
              </a:rPr>
              <a:t>Data are from the NCI’s SEER registries.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C000"/>
                </a:solidFill>
              </a:rPr>
              <a:t>(</a:t>
            </a:r>
            <a:r>
              <a:rPr lang="en-US" sz="1600" i="1" dirty="0" err="1">
                <a:solidFill>
                  <a:srgbClr val="FFC000"/>
                </a:solidFill>
              </a:rPr>
              <a:t>Ravdin</a:t>
            </a:r>
            <a:r>
              <a:rPr lang="en-US" sz="1600" i="1" dirty="0">
                <a:solidFill>
                  <a:srgbClr val="FFC000"/>
                </a:solidFill>
              </a:rPr>
              <a:t> et al, NEJM, 2007)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6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66088" cy="9525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hlink"/>
                </a:solidFill>
                <a:effectLst/>
              </a:rPr>
              <a:t>Low-Fat Dietary Pattern Trial:</a:t>
            </a:r>
            <a:br>
              <a:rPr lang="en-US" altLang="en-US" sz="2800" smtClean="0">
                <a:solidFill>
                  <a:schemeClr val="hlink"/>
                </a:solidFill>
                <a:effectLst/>
              </a:rPr>
            </a:br>
            <a:r>
              <a:rPr lang="en-US" altLang="en-US" sz="2400" smtClean="0">
                <a:solidFill>
                  <a:schemeClr val="hlink"/>
                </a:solidFill>
                <a:effectLst/>
              </a:rPr>
              <a:t>Findings and Methodology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2938" y="6324600"/>
            <a:ext cx="6164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Verdana" pitchFamily="34" charset="0"/>
              </a:rPr>
              <a:t>Photos courtesy of USDA Agricultural Research Service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2438400"/>
            <a:ext cx="335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6725" indent="-466725"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30000"/>
              </a:spcAft>
              <a:buClr>
                <a:srgbClr val="00CC99"/>
              </a:buClr>
              <a:buFontTx/>
              <a:buNone/>
            </a:pPr>
            <a:r>
              <a:rPr lang="en-US" altLang="en-US" sz="1800">
                <a:solidFill>
                  <a:srgbClr val="00CC99"/>
                </a:solidFill>
              </a:rPr>
              <a:t>Intervention Group Goals:</a:t>
            </a:r>
            <a:endParaRPr lang="en-US" altLang="en-US" sz="180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30000"/>
              </a:spcBef>
              <a:spcAft>
                <a:spcPct val="30000"/>
              </a:spcAft>
              <a:buClr>
                <a:srgbClr val="00CC99"/>
              </a:buClr>
            </a:pPr>
            <a:r>
              <a:rPr lang="en-US" altLang="en-US" sz="1800">
                <a:solidFill>
                  <a:srgbClr val="FFFFFF"/>
                </a:solidFill>
                <a:latin typeface="Arial" charset="0"/>
              </a:rPr>
              <a:t>20% energy from fat</a:t>
            </a:r>
          </a:p>
          <a:p>
            <a:pPr fontAlgn="base">
              <a:spcBef>
                <a:spcPct val="30000"/>
              </a:spcBef>
              <a:spcAft>
                <a:spcPct val="30000"/>
              </a:spcAft>
              <a:buClr>
                <a:srgbClr val="00CC99"/>
              </a:buClr>
            </a:pPr>
            <a:r>
              <a:rPr lang="en-US" altLang="en-US" sz="1800">
                <a:solidFill>
                  <a:srgbClr val="FFFFFF"/>
                </a:solidFill>
                <a:latin typeface="Arial" charset="0"/>
              </a:rPr>
              <a:t>5 or more fruit and vegetable servings daily</a:t>
            </a:r>
          </a:p>
          <a:p>
            <a:pPr fontAlgn="base">
              <a:spcBef>
                <a:spcPct val="30000"/>
              </a:spcBef>
              <a:spcAft>
                <a:spcPct val="30000"/>
              </a:spcAft>
              <a:buClr>
                <a:srgbClr val="00CC99"/>
              </a:buClr>
            </a:pPr>
            <a:r>
              <a:rPr lang="en-US" altLang="en-US" sz="1800">
                <a:solidFill>
                  <a:srgbClr val="FFFFFF"/>
                </a:solidFill>
                <a:latin typeface="Arial" charset="0"/>
              </a:rPr>
              <a:t>6 or more grain servings daily</a:t>
            </a:r>
          </a:p>
        </p:txBody>
      </p:sp>
      <p:pic>
        <p:nvPicPr>
          <p:cNvPr id="33797" name="Picture 5" descr="tortilla me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981200"/>
            <a:ext cx="2333625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fruits and cano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00" y="2509838"/>
            <a:ext cx="3052763" cy="295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153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66CCFF"/>
                </a:solidFill>
              </a:rPr>
              <a:t>Comparison of Cancer Incidence Rates between Intervention and Comparison Groups in the Women’s Health Initiative (WHI) Dietary Modification Trial*</a:t>
            </a:r>
            <a:r>
              <a:rPr lang="en-US" dirty="0">
                <a:solidFill>
                  <a:srgbClr val="66CCFF"/>
                </a:solidFill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0089BA">
                    <a:lumMod val="20000"/>
                    <a:lumOff val="80000"/>
                  </a:srgbClr>
                </a:solidFill>
              </a:rPr>
              <a:t>Prentice et al (JAMA, 2006; JNCI, 2007); Beresford et al (JAMA, 2006)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solidFill>
                  <a:srgbClr val="00CC99"/>
                </a:solidFill>
                <a:latin typeface="Arial" charset="0"/>
                <a:cs typeface="Times New Roman" pitchFamily="18" charset="0"/>
              </a:rPr>
              <a:t>*Trial includes 19,541 women in the intervention group and 29,294 women in the comparison group.</a:t>
            </a:r>
          </a:p>
          <a:p>
            <a:pPr eaLnBrk="0" fontAlgn="base" hangingPunct="0"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solidFill>
                  <a:srgbClr val="00CC99"/>
                </a:solidFill>
                <a:latin typeface="Arial" charset="0"/>
                <a:cs typeface="Times New Roman" pitchFamily="18" charset="0"/>
              </a:rPr>
              <a:t>†Weighted log-rank test (two-sided) stratified by age (5-year categories) and randomization status in the WHI hormone therapy trial.  Weights increase linearly from zero at random assignment to a maximum of 1.0 at 10 years.</a:t>
            </a:r>
          </a:p>
          <a:p>
            <a:pPr eaLnBrk="0" fontAlgn="base" hangingPunct="0"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solidFill>
                  <a:srgbClr val="00CC99"/>
                </a:solidFill>
                <a:latin typeface="Arial" charset="0"/>
                <a:cs typeface="Times New Roman" pitchFamily="18" charset="0"/>
              </a:rPr>
              <a:t>‡HR= hazard ratio; CI =confidence interval, from a proportional hazards model stratified by age (5-year categories), and randomization status in the WHI hormone therapy trial.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6858000" cy="39100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447800"/>
                <a:gridCol w="1524000"/>
                <a:gridCol w="609600"/>
                <a:gridCol w="1752600"/>
              </a:tblGrid>
              <a:tr h="37789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Incidence per 1000 person-years</a:t>
                      </a:r>
                      <a:endParaRPr lang="en-US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5893">
                <a:tc>
                  <a:txBody>
                    <a:bodyPr/>
                    <a:lstStyle/>
                    <a:p>
                      <a:endParaRPr lang="en-US" sz="1800" u="none"/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u="none" dirty="0" smtClean="0"/>
                        <a:t>( Number</a:t>
                      </a:r>
                      <a:r>
                        <a:rPr lang="en-US" sz="1200" u="none" baseline="0" dirty="0" smtClean="0"/>
                        <a:t> of cases)</a:t>
                      </a:r>
                    </a:p>
                    <a:p>
                      <a:pPr algn="ctr"/>
                      <a:r>
                        <a:rPr lang="en-US" sz="1200" u="none" baseline="0" dirty="0" smtClean="0"/>
                        <a:t>_______________________________   </a:t>
                      </a:r>
                      <a:endParaRPr lang="en-US" sz="1200" u="none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3" marB="45723"/>
                </a:tc>
              </a:tr>
              <a:tr h="4555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Cancer Site</a:t>
                      </a:r>
                      <a:endParaRPr lang="en-US" sz="14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</a:t>
                      </a:r>
                      <a:endParaRPr lang="en-US" sz="14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Comparison</a:t>
                      </a:r>
                      <a:endParaRPr lang="en-US" sz="14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r>
                        <a:rPr lang="en-US" sz="1400" baseline="30000" dirty="0" smtClean="0"/>
                        <a:t>†</a:t>
                      </a:r>
                      <a:endParaRPr lang="en-US" sz="1400" b="1" baseline="30000" dirty="0">
                        <a:solidFill>
                          <a:schemeClr val="bg2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HR(95% CI)</a:t>
                      </a:r>
                      <a:r>
                        <a:rPr lang="en-US" sz="1400" baseline="30000" dirty="0" smtClean="0"/>
                        <a:t>‡</a:t>
                      </a:r>
                      <a:endParaRPr lang="en-US" sz="1400" b="1" baseline="30000" dirty="0">
                        <a:solidFill>
                          <a:schemeClr val="bg2"/>
                        </a:solidFill>
                      </a:endParaRPr>
                    </a:p>
                  </a:txBody>
                  <a:tcPr marT="45723" marB="45723"/>
                </a:tc>
              </a:tr>
              <a:tr h="465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Breast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4.15  (655)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4.52  (1072)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.09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 (0.83 to 1.01)</a:t>
                      </a:r>
                      <a:endParaRPr lang="en-US" sz="1200" dirty="0"/>
                    </a:p>
                  </a:txBody>
                  <a:tcPr marT="45723" marB="45723"/>
                </a:tc>
              </a:tr>
              <a:tr h="465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Colorectal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1.27  (201)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1.18  (279)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.29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1.08 (0.90 to 1.29)</a:t>
                      </a:r>
                      <a:endParaRPr lang="en-US" sz="1200" dirty="0"/>
                    </a:p>
                  </a:txBody>
                  <a:tcPr marT="45723" marB="45723"/>
                </a:tc>
              </a:tr>
              <a:tr h="465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Ovary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0.36  (57)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0.43  (103)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.03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0.83  (0.60 to 1.14)</a:t>
                      </a:r>
                      <a:endParaRPr lang="en-US" sz="1200" dirty="0"/>
                    </a:p>
                  </a:txBody>
                  <a:tcPr marT="45723" marB="45723"/>
                </a:tc>
              </a:tr>
              <a:tr h="45722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Endometrium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0.79  (125)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0.71  (170)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.18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1.11  (0.88 to 1.40</a:t>
                      </a:r>
                      <a:endParaRPr lang="en-US" sz="1200" dirty="0"/>
                    </a:p>
                  </a:txBody>
                  <a:tcPr marT="45723" marB="45723"/>
                </a:tc>
              </a:tr>
              <a:tr h="3778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other sites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4.56  (720)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4.81  (1140)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.30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0.95 (0.86 to 1.04)</a:t>
                      </a:r>
                      <a:endParaRPr lang="en-US" sz="1200" dirty="0"/>
                    </a:p>
                  </a:txBody>
                  <a:tcPr marT="45723" marB="45723"/>
                </a:tc>
              </a:tr>
              <a:tr h="3778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cancer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10.69  (1687)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11.22</a:t>
                      </a:r>
                      <a:r>
                        <a:rPr lang="en-US" sz="1200" baseline="0" dirty="0" smtClean="0"/>
                        <a:t> (2661)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.10</a:t>
                      </a:r>
                      <a:endParaRPr lang="en-US" sz="1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0.95 (0.89 to 1.01)</a:t>
                      </a:r>
                      <a:endParaRPr lang="en-US" sz="12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1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24620"/>
              </p:ext>
            </p:extLst>
          </p:nvPr>
        </p:nvGraphicFramePr>
        <p:xfrm>
          <a:off x="457200" y="1981200"/>
          <a:ext cx="8229600" cy="4572002"/>
        </p:xfrm>
        <a:graphic>
          <a:graphicData uri="http://schemas.openxmlformats.org/drawingml/2006/table">
            <a:tbl>
              <a:tblPr/>
              <a:tblGrid>
                <a:gridCol w="2642386"/>
                <a:gridCol w="2642386"/>
                <a:gridCol w="1798733"/>
                <a:gridCol w="1146095"/>
              </a:tblGrid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33CC33"/>
                          </a:solidFill>
                          <a:latin typeface="Arial"/>
                        </a:rPr>
                        <a:t>% of Energy from Fat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33CC33"/>
                          </a:solidFill>
                          <a:latin typeface="Arial"/>
                        </a:rPr>
                        <a:t>Mean (SD) Difference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33CC33"/>
                          </a:solidFill>
                          <a:latin typeface="Arial"/>
                        </a:rPr>
                        <a:t>Hazard Ratio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33CC33"/>
                          </a:solidFill>
                          <a:latin typeface="Arial"/>
                        </a:rPr>
                        <a:t>Interaction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B05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(4DFR)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B05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Between Groups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B05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(95% CI)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B05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P-Value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FFC00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Breast Cancer (1727 cases)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&lt; 27.9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9.7 (6.2)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0.97 (0.79, 1.20)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27.9 - 32.3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10.4 (6.5)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1.08 (0.89, 1.30)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0.04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32.3 - 36.8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11.7 (6.6)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0.85 (0.70, 1.03)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≥ 36.8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12.2 (7.0)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0.78 (0.64, 0.95)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9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FFC00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Arial"/>
                        </a:rPr>
                        <a:t>Ovary Cancer (160 cases)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&lt; 28.7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1.33 (0.76, 2.33)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28.7 - 35.1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0.60 (0.32, 1.12)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≥ 35.1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0.58 (0.31, 1.08)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13" name="Rectangle 10"/>
          <p:cNvSpPr>
            <a:spLocks noChangeArrowheads="1"/>
          </p:cNvSpPr>
          <p:nvPr/>
        </p:nvSpPr>
        <p:spPr bwMode="auto">
          <a:xfrm>
            <a:off x="609600" y="3810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srgbClr val="66CCFF"/>
                </a:solidFill>
              </a:rPr>
              <a:t>Low-Fat Dietary Pattern Intervention Effects on Breast and Ovarian Cancer, in Relation to Baseline 4-Day Food Record % of Energy from Fat 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Journal and Authorship Changes over the Decades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Proliferation of journals; competing communication outlets; open access; expectation of data availability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Formalized and augmented authorship requirements: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Disclosures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Word count restrictions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Page charges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High-dimensional authorship: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Big data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Meta-analyses among research groups</a:t>
            </a:r>
          </a:p>
          <a:p>
            <a:pPr marL="573088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Authorship </a:t>
            </a:r>
            <a:r>
              <a:rPr lang="en-US" dirty="0" smtClean="0"/>
              <a:t>devaluation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505691"/>
            <a:ext cx="854075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</a:rPr>
              <a:t>Summary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experience with scientific journals has been positive overall.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fairness, with an appropriate emphasis on interests of readership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randomness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review/editorial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 have a very substantial role in the overall biomedical research enterprise, in the careers of research scientists, and in the communication of findings to practitioners and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53633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My Involvement with Scientific Journals:  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1970 – Present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114800"/>
            <a:ext cx="7696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Investigator-initiated vs. collaborative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Methodology vs. applications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Target audience: researchers who work in similar areas; broader biomedical research community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Disease prevention vs. disease treatment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Implications for policy (regulations; recommendations)?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256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Types of Journals: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Biostatistics / Statistics / Mathematics (1970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Epidemiology (1972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Medicine / Clinical Trials (1972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Disease Prevention / Public Health (1983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Women’s Health (1983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Nutrition and Chronic Disease (1987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Genomics / Translation (2003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407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Publications 2002</a:t>
            </a:r>
            <a:r>
              <a:rPr lang="en-US" sz="2800" baseline="30000" dirty="0" smtClean="0">
                <a:solidFill>
                  <a:srgbClr val="00B0F0"/>
                </a:solidFill>
              </a:rPr>
              <a:t>+</a:t>
            </a:r>
            <a:r>
              <a:rPr lang="en-US" sz="2800" dirty="0" smtClean="0">
                <a:solidFill>
                  <a:srgbClr val="00B0F0"/>
                </a:solidFill>
              </a:rPr>
              <a:t> in which I have been an author: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31649"/>
              </p:ext>
            </p:extLst>
          </p:nvPr>
        </p:nvGraphicFramePr>
        <p:xfrm>
          <a:off x="533400" y="1143000"/>
          <a:ext cx="8153400" cy="502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91640"/>
                <a:gridCol w="1569720"/>
                <a:gridCol w="1630680"/>
              </a:tblGrid>
              <a:tr h="4442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Biostatistics</a:t>
                      </a:r>
                      <a:r>
                        <a:rPr lang="en-US" sz="1100" baseline="0" dirty="0" smtClean="0"/>
                        <a:t> / Mathematics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Epidemiology</a:t>
                      </a:r>
                      <a:r>
                        <a:rPr lang="en-US" sz="1100" baseline="0" dirty="0" smtClean="0"/>
                        <a:t> / Public Health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Medical</a:t>
                      </a:r>
                      <a:r>
                        <a:rPr lang="en-US" sz="1100" baseline="0" dirty="0" smtClean="0"/>
                        <a:t> / Clinical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Nutrition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Genomics / Translation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Biometrics</a:t>
                      </a:r>
                      <a:r>
                        <a:rPr lang="en-US" sz="1100" baseline="0" dirty="0" smtClean="0"/>
                        <a:t> (4)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 J </a:t>
                      </a:r>
                      <a:r>
                        <a:rPr lang="en-US" sz="1100" dirty="0" err="1" smtClean="0"/>
                        <a:t>Epidemiol</a:t>
                      </a:r>
                      <a:r>
                        <a:rPr lang="en-US" sz="1100" dirty="0" smtClean="0"/>
                        <a:t> (16)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JAMA (14)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 J </a:t>
                      </a:r>
                      <a:r>
                        <a:rPr lang="en-US" sz="1100" dirty="0" err="1" smtClean="0"/>
                        <a:t>Clin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Nutr</a:t>
                      </a:r>
                      <a:r>
                        <a:rPr lang="en-US" sz="1100" dirty="0" smtClean="0"/>
                        <a:t> (4)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Genome Med (5)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Biostatistics (4)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CEBP (8)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JNCI (12)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 </a:t>
                      </a:r>
                      <a:r>
                        <a:rPr lang="en-US" sz="1100" dirty="0" err="1" smtClean="0"/>
                        <a:t>Nutr</a:t>
                      </a:r>
                      <a:r>
                        <a:rPr lang="en-US" sz="1100" baseline="0" dirty="0" smtClean="0"/>
                        <a:t>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Hum Genet (2)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Biometrika (3)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Genet </a:t>
                      </a:r>
                      <a:r>
                        <a:rPr lang="en-US" sz="1100" dirty="0" err="1" smtClean="0"/>
                        <a:t>Epi</a:t>
                      </a:r>
                      <a:r>
                        <a:rPr lang="en-US" sz="1100" baseline="0" dirty="0" smtClean="0"/>
                        <a:t>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NEJM (6)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JADA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Nat</a:t>
                      </a:r>
                      <a:r>
                        <a:rPr lang="en-US" sz="1100" baseline="0" dirty="0" smtClean="0"/>
                        <a:t> Genet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 Am Stat </a:t>
                      </a:r>
                      <a:r>
                        <a:rPr lang="en-US" sz="1100" dirty="0" err="1" smtClean="0"/>
                        <a:t>Assoc</a:t>
                      </a:r>
                      <a:r>
                        <a:rPr lang="en-US" sz="1100" dirty="0" smtClean="0"/>
                        <a:t> (3)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Epidemiology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Arch Intern Med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Public Health </a:t>
                      </a:r>
                      <a:r>
                        <a:rPr lang="en-US" sz="1100" dirty="0" err="1" smtClean="0"/>
                        <a:t>Nutr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 J Hum Genet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Lifetime Data Anal (3)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Ann </a:t>
                      </a:r>
                      <a:r>
                        <a:rPr lang="en-US" sz="1100" dirty="0" err="1" smtClean="0"/>
                        <a:t>Epidemiol</a:t>
                      </a:r>
                      <a:r>
                        <a:rPr lang="en-US" sz="1100" dirty="0" smtClean="0"/>
                        <a:t>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Cancer Res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 J </a:t>
                      </a:r>
                      <a:r>
                        <a:rPr lang="en-US" sz="1100" dirty="0" err="1" smtClean="0"/>
                        <a:t>Nutr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 Neurology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 Med</a:t>
                      </a:r>
                      <a:r>
                        <a:rPr lang="en-US" sz="1100" baseline="0" dirty="0" smtClean="0"/>
                        <a:t>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Ca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Prev</a:t>
                      </a:r>
                      <a:r>
                        <a:rPr lang="en-US" sz="1100" dirty="0" smtClean="0"/>
                        <a:t> Res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Menopause (2)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Adv</a:t>
                      </a:r>
                      <a:r>
                        <a:rPr lang="en-US" sz="1100" dirty="0" smtClean="0"/>
                        <a:t> Exp Med </a:t>
                      </a:r>
                      <a:r>
                        <a:rPr lang="en-US" sz="1100" dirty="0" err="1" smtClean="0"/>
                        <a:t>Biol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Clin</a:t>
                      </a:r>
                      <a:r>
                        <a:rPr lang="en-US" sz="1100" dirty="0" smtClean="0"/>
                        <a:t> Trials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 J </a:t>
                      </a:r>
                      <a:r>
                        <a:rPr lang="en-US" sz="1100" dirty="0" err="1" smtClean="0"/>
                        <a:t>Epidemiol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Lancet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Card </a:t>
                      </a:r>
                      <a:r>
                        <a:rPr lang="en-US" sz="1100" dirty="0" err="1" smtClean="0"/>
                        <a:t>Circ</a:t>
                      </a:r>
                      <a:r>
                        <a:rPr lang="en-US" sz="1100" dirty="0" smtClean="0"/>
                        <a:t> Genet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 Biosciences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Cancer Causes Control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JAGS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BMC Genetics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 </a:t>
                      </a:r>
                      <a:r>
                        <a:rPr lang="en-US" sz="1100" dirty="0" err="1" smtClean="0"/>
                        <a:t>Sinica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Am J Public Health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Breast Cancer Res Treat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Obesity</a:t>
                      </a:r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Can J 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Osteoporos Int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Proteomics </a:t>
                      </a:r>
                      <a:r>
                        <a:rPr lang="en-US" sz="1100" dirty="0" err="1" smtClean="0"/>
                        <a:t>Clin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Appn</a:t>
                      </a:r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Diabetes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Hypertension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Breast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BMC Cancer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Gastroenterology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6970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Curr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Atheroscler</a:t>
                      </a:r>
                      <a:r>
                        <a:rPr lang="en-US" sz="1100" dirty="0" smtClean="0"/>
                        <a:t> Res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2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Some Observations on Journals and Researchers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Wide variety of journals and niches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Scientists need journals: research unpublished = research not done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Publication in respected journals is key to career progress (research grants; promotions)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Journal status within disciplines is well known by researchers; limited impact from journal proliferation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Major medical journals have a substantial role in determining the message that practitioners and general public receive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Reliable scientific journal sources help to offset cacophony when treatment options have large business implications or when public health messages lack a sufficient evidence base</a:t>
            </a:r>
          </a:p>
          <a:p>
            <a:pPr>
              <a:spcAft>
                <a:spcPts val="1200"/>
              </a:spcAft>
            </a:pPr>
            <a:r>
              <a:rPr lang="en-US" dirty="0"/>
              <a:t>	</a:t>
            </a:r>
            <a:r>
              <a:rPr lang="en-US" dirty="0" smtClean="0">
                <a:solidFill>
                  <a:srgbClr val="00B050"/>
                </a:solidFill>
              </a:rPr>
              <a:t>Some illustrations from the Women’s Health Initiative…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8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407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>
                <a:solidFill>
                  <a:schemeClr val="hlink"/>
                </a:solidFill>
                <a:effectLst/>
              </a:rPr>
              <a:t>Design of WHI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90800" y="3124200"/>
            <a:ext cx="220980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51200" y="3200400"/>
          <a:ext cx="744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" r:id="rId4" imgW="308878" imgH="174317" progId="Word.Document.8">
                  <p:embed/>
                </p:oleObj>
              </mc:Choice>
              <mc:Fallback>
                <p:oleObj name="Document" r:id="rId4" imgW="308878" imgH="1743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200400"/>
                        <a:ext cx="7445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191000" y="3352800"/>
            <a:ext cx="16002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673600" y="3429000"/>
          <a:ext cx="728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Document" r:id="rId7" imgW="367922" imgH="175277" progId="Word.Document.8">
                  <p:embed/>
                </p:oleObj>
              </mc:Choice>
              <mc:Fallback>
                <p:oleObj name="Document" r:id="rId7" imgW="367922" imgH="1752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429000"/>
                        <a:ext cx="7286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90800" y="4114800"/>
            <a:ext cx="31242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736975" y="4187825"/>
          <a:ext cx="9048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Document" r:id="rId9" imgW="443530" imgH="236954" progId="Word.Document.8">
                  <p:embed/>
                </p:oleObj>
              </mc:Choice>
              <mc:Fallback>
                <p:oleObj name="Document" r:id="rId9" imgW="443530" imgH="2369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4187825"/>
                        <a:ext cx="9048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81200" y="2514600"/>
            <a:ext cx="4724400" cy="3352800"/>
          </a:xfrm>
          <a:prstGeom prst="rect">
            <a:avLst/>
          </a:prstGeom>
          <a:noFill/>
          <a:ln w="2857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257800" y="5181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Times New Roman" pitchFamily="18" charset="0"/>
              </a:rPr>
              <a:t>os</a:t>
            </a:r>
            <a:endParaRPr lang="en-US" altLang="en-US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3397250" y="3579813"/>
          <a:ext cx="7032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Document" r:id="rId11" imgW="789841" imgH="304104" progId="Word.Document.8">
                  <p:embed/>
                </p:oleObj>
              </mc:Choice>
              <mc:Fallback>
                <p:oleObj name="Document" r:id="rId11" imgW="789841" imgH="3041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579813"/>
                        <a:ext cx="703263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5029200" y="3810000"/>
          <a:ext cx="6873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Document" r:id="rId13" imgW="691896" imgH="316992" progId="Word.Document.8">
                  <p:embed/>
                </p:oleObj>
              </mc:Choice>
              <mc:Fallback>
                <p:oleObj name="Document" r:id="rId13" imgW="691896" imgH="316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10000"/>
                        <a:ext cx="6873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422775" y="4418013"/>
          <a:ext cx="10366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Document" r:id="rId15" imgW="1182624" imgH="676656" progId="Word.Document.8">
                  <p:embed/>
                </p:oleObj>
              </mc:Choice>
              <mc:Fallback>
                <p:oleObj name="Document" r:id="rId15" imgW="1182624" imgH="6766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4418013"/>
                        <a:ext cx="10366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5919788" y="5564188"/>
          <a:ext cx="54768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Document" r:id="rId17" imgW="533350" imgH="167748" progId="Word.Document.8">
                  <p:embed/>
                </p:oleObj>
              </mc:Choice>
              <mc:Fallback>
                <p:oleObj name="Document" r:id="rId17" imgW="533350" imgH="1677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5564188"/>
                        <a:ext cx="547687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6934200" y="2667000"/>
          <a:ext cx="12430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Document" r:id="rId19" imgW="1181021" imgH="472548" progId="Word.Document.8">
                  <p:embed/>
                </p:oleObj>
              </mc:Choice>
              <mc:Fallback>
                <p:oleObj name="Document" r:id="rId19" imgW="1181021" imgH="4725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667000"/>
                        <a:ext cx="12430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/>
          <p:cNvGraphicFramePr>
            <a:graphicFrameLocks noChangeAspect="1"/>
          </p:cNvGraphicFramePr>
          <p:nvPr/>
        </p:nvGraphicFramePr>
        <p:xfrm>
          <a:off x="6934200" y="3200400"/>
          <a:ext cx="17319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Document" r:id="rId21" imgW="1668773" imgH="251406" progId="Word.Document.8">
                  <p:embed/>
                </p:oleObj>
              </mc:Choice>
              <mc:Fallback>
                <p:oleObj name="Document" r:id="rId21" imgW="1668773" imgH="2514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73196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4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571500" y="512763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WHI announced by NIH Director Bernedine Healy (1992) as a trans-NIH initiative.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863" y="4648200"/>
            <a:ext cx="74676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Contract for Clinical Coordinating Center (CCC) in 1992 and for the initial 16 of 40 Clinical Centers in 1993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IOM Review in 1994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WHI allowed to proceed; program office moved to NHLBI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76400"/>
            <a:ext cx="40100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6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93663" y="923925"/>
          <a:ext cx="8153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5067739" imgH="3306667" progId="PBrush">
                  <p:embed/>
                </p:oleObj>
              </mc:Choice>
              <mc:Fallback>
                <p:oleObj name="Bitmap Image" r:id="rId3" imgW="5067739" imgH="3306667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923925"/>
                        <a:ext cx="81534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65163" y="923925"/>
            <a:ext cx="1238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Fred Hutchinson Cancer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    Research Center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12763" y="1457325"/>
            <a:ext cx="993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Kaiser Foundation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    Research Institute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2763" y="2295525"/>
            <a:ext cx="12461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California, Davis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46163" y="2447925"/>
            <a:ext cx="11938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 Nevada, Reno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6563" y="2600325"/>
            <a:ext cx="1751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Kaiser Foundation Research Institute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12763" y="2752725"/>
            <a:ext cx="1590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Leland Stanford Junior University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93763" y="3133725"/>
            <a:ext cx="15224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California, Los Angeles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046163" y="3286125"/>
            <a:ext cx="1243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California, Irvine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93763" y="3438525"/>
            <a:ext cx="19288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Harbor-UCLA Research &amp; Education Inst.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427163" y="3667125"/>
            <a:ext cx="14716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 California, San Diego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036763" y="3895725"/>
            <a:ext cx="13192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Arizona at Tucson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408363" y="4048125"/>
            <a:ext cx="12017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Univ. of Texas Health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Science Ctr., San Antonio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65563" y="4352925"/>
            <a:ext cx="1239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Baylor College of Medicine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417763" y="5419725"/>
            <a:ext cx="857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Hawaii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075363" y="4352925"/>
            <a:ext cx="8636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Florida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456363" y="5038725"/>
            <a:ext cx="8270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Miami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541963" y="3819525"/>
            <a:ext cx="946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Alabama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922963" y="3667125"/>
            <a:ext cx="14430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Emory Univ. Sch. of Medicine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160963" y="3362325"/>
            <a:ext cx="10366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Tennessee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170363" y="1228725"/>
            <a:ext cx="1309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Univ. of Minnesota Med. Ctr.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4932363" y="1381125"/>
            <a:ext cx="8064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Medical College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of Wisconsin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5160963" y="1762125"/>
            <a:ext cx="10239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 Wisconsin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4627563" y="1914525"/>
            <a:ext cx="7778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Iowa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465763" y="2219325"/>
            <a:ext cx="793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Northwestern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  Univ.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4932363" y="2143125"/>
            <a:ext cx="663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Rush-Presb.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St. Luke’s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Med. Ctr.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618163" y="1914525"/>
            <a:ext cx="912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Wayne State Univ.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5999163" y="2447925"/>
            <a:ext cx="9159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Ohio State Univ.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6303963" y="2219325"/>
            <a:ext cx="903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Univ. of Pittsburgh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5618163" y="2676525"/>
            <a:ext cx="890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Univ. of Cincinnati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Medical Center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6456363" y="3209925"/>
            <a:ext cx="11890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Wake Forest University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6761163" y="3362325"/>
            <a:ext cx="11699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North Carolina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6761163" y="1685925"/>
            <a:ext cx="444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SUNY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Buffalo</a:t>
            </a:r>
          </a:p>
          <a:p>
            <a:pPr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7751763" y="1990725"/>
            <a:ext cx="13414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Brigham &amp; Women’s Hosp.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7218363" y="1762125"/>
            <a:ext cx="709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Univ. of Mass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Med. Ctr.</a:t>
            </a:r>
          </a:p>
          <a:p>
            <a:pPr lvl="1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7675563" y="2143125"/>
            <a:ext cx="12588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Mem. Hosp. of Rhode Is.</a:t>
            </a: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7446963" y="2295525"/>
            <a:ext cx="10525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SUNY, Stony Brook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6913563" y="1990725"/>
            <a:ext cx="747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Albert Einstein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Col. of Med.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endParaRPr lang="en-US" altLang="en-US" sz="800">
              <a:solidFill>
                <a:srgbClr val="FFFF00"/>
              </a:solidFill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7294563" y="2447925"/>
            <a:ext cx="1117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Univ. of Med. &amp; Dent.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>
                <a:solidFill>
                  <a:srgbClr val="FFFF00"/>
                </a:solidFill>
              </a:rPr>
              <a:t>  of New Jersey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6989763" y="2752725"/>
            <a:ext cx="1619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Medlantic Res. Inst./Howard Univ.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6913563" y="2905125"/>
            <a:ext cx="12938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US" altLang="en-US" sz="800">
                <a:solidFill>
                  <a:srgbClr val="FFFF00"/>
                </a:solidFill>
              </a:rPr>
              <a:t> George Washington Univ.</a:t>
            </a: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1676400" y="228600"/>
            <a:ext cx="57642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>
                <a:solidFill>
                  <a:srgbClr val="0089BA"/>
                </a:solidFill>
              </a:rPr>
              <a:t>Women’s Health Initiative Clinical Centers</a:t>
            </a:r>
          </a:p>
        </p:txBody>
      </p:sp>
    </p:spTree>
    <p:extLst>
      <p:ext uri="{BB962C8B-B14F-4D97-AF65-F5344CB8AC3E}">
        <p14:creationId xmlns:p14="http://schemas.microsoft.com/office/powerpoint/2010/main" val="78604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3400" y="39052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Intervention Phase (1993 – 2005)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525" y="1066800"/>
            <a:ext cx="66960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E+P trial stopped early (2002)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7412" name="Picture 3" descr="W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752600"/>
            <a:ext cx="22209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W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2098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2225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363" y="5287963"/>
            <a:ext cx="74120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E-alone trial stopped early (2004)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DM and CaD interventions concluded at planned termination (2005)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0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620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66CCFF"/>
                </a:solidFill>
              </a:rPr>
              <a:t>Clinical Outcomes in the WHI Postmenopausal Hormone Therapy Trials </a:t>
            </a:r>
          </a:p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altLang="en-US" sz="1800" i="1">
                <a:solidFill>
                  <a:srgbClr val="66CCFF"/>
                </a:solidFill>
              </a:rPr>
              <a:t>(WHI Study Group, JAMA 2002; Anderson et al, JAMA 2004)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28600" y="2286000"/>
          <a:ext cx="8686800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4" imgW="6774286" imgH="2720286" progId="Excel.Sheet.8">
                  <p:embed/>
                </p:oleObj>
              </mc:Choice>
              <mc:Fallback>
                <p:oleObj name="Worksheet" r:id="rId4" imgW="6774286" imgH="27202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6800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mpass">
  <a:themeElements>
    <a:clrScheme name="Compass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1427</Words>
  <Application>Microsoft Office PowerPoint</Application>
  <PresentationFormat>On-screen Show (4:3)</PresentationFormat>
  <Paragraphs>263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Compass</vt:lpstr>
      <vt:lpstr>1_Compass</vt:lpstr>
      <vt:lpstr>2_Compass</vt:lpstr>
      <vt:lpstr>3_Compass</vt:lpstr>
      <vt:lpstr>4_Compass</vt:lpstr>
      <vt:lpstr>5_Compass</vt:lpstr>
      <vt:lpstr>6_Compass</vt:lpstr>
      <vt:lpstr>7_Compass</vt:lpstr>
      <vt:lpstr>8_Compass</vt:lpstr>
      <vt:lpstr>Document</vt:lpstr>
      <vt:lpstr>Bitmap Image</vt:lpstr>
      <vt:lpstr>Worksheet</vt:lpstr>
      <vt:lpstr>Some Reflections on Forty Years of Interactions with Scientific Journals</vt:lpstr>
      <vt:lpstr>My Involvement with Scientific Journals:   1970 – Present</vt:lpstr>
      <vt:lpstr>Publications 2002+ in which I have been an author:</vt:lpstr>
      <vt:lpstr>Some Observations on Journals and Researchers</vt:lpstr>
      <vt:lpstr>Design of WHI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Low-Fat Dietary Pattern Trial: Findings and Methodology</vt:lpstr>
      <vt:lpstr>PowerPoint Presentation</vt:lpstr>
      <vt:lpstr>PowerPoint Presentation</vt:lpstr>
      <vt:lpstr>Journal and Authorship Changes over the Decades</vt:lpstr>
      <vt:lpstr>Summary</vt:lpstr>
    </vt:vector>
  </TitlesOfParts>
  <Company>WHI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Prentice</dc:creator>
  <cp:lastModifiedBy>Ross Prentice</cp:lastModifiedBy>
  <cp:revision>13</cp:revision>
  <cp:lastPrinted>2013-11-06T22:23:18Z</cp:lastPrinted>
  <dcterms:created xsi:type="dcterms:W3CDTF">2013-11-04T18:40:54Z</dcterms:created>
  <dcterms:modified xsi:type="dcterms:W3CDTF">2013-11-06T22:23:31Z</dcterms:modified>
</cp:coreProperties>
</file>