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7" r:id="rId5"/>
    <p:sldId id="265" r:id="rId6"/>
    <p:sldId id="263" r:id="rId7"/>
    <p:sldId id="270" r:id="rId8"/>
    <p:sldId id="262" r:id="rId9"/>
    <p:sldId id="269" r:id="rId10"/>
    <p:sldId id="272" r:id="rId11"/>
    <p:sldId id="271" r:id="rId12"/>
    <p:sldId id="268" r:id="rId13"/>
    <p:sldId id="25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F391-802E-4FC6-AA93-4000443A4036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EB7ED-C5D1-4037-B195-95AFC08E2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21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F391-802E-4FC6-AA93-4000443A4036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EB7ED-C5D1-4037-B195-95AFC08E2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510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F391-802E-4FC6-AA93-4000443A4036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EB7ED-C5D1-4037-B195-95AFC08E2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099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F391-802E-4FC6-AA93-4000443A4036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EB7ED-C5D1-4037-B195-95AFC08E2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756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F391-802E-4FC6-AA93-4000443A4036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EB7ED-C5D1-4037-B195-95AFC08E2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394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F391-802E-4FC6-AA93-4000443A4036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EB7ED-C5D1-4037-B195-95AFC08E2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032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F391-802E-4FC6-AA93-4000443A4036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EB7ED-C5D1-4037-B195-95AFC08E2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23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F391-802E-4FC6-AA93-4000443A4036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EB7ED-C5D1-4037-B195-95AFC08E2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661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F391-802E-4FC6-AA93-4000443A4036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EB7ED-C5D1-4037-B195-95AFC08E2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757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F391-802E-4FC6-AA93-4000443A4036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EB7ED-C5D1-4037-B195-95AFC08E2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28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F391-802E-4FC6-AA93-4000443A4036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EB7ED-C5D1-4037-B195-95AFC08E2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942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DF391-802E-4FC6-AA93-4000443A4036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EB7ED-C5D1-4037-B195-95AFC08E2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760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washington.edu/faculty/facsen/issues/fac_dems_senat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How does publishing affect tenure? How is this relationship changing?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724400"/>
            <a:ext cx="7543800" cy="17526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Robert Wood</a:t>
            </a:r>
          </a:p>
          <a:p>
            <a:r>
              <a:rPr 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Associate Professor, Atmospheric Sciences, UW</a:t>
            </a:r>
          </a:p>
          <a:p>
            <a:r>
              <a:rPr 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President, AAUP UW Chapter</a:t>
            </a:r>
            <a:endParaRPr lang="en-US" sz="28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76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New challenges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era of “big data”</a:t>
            </a:r>
          </a:p>
          <a:p>
            <a:pPr lvl="1"/>
            <a:r>
              <a:rPr lang="en-US" sz="2400" dirty="0" smtClean="0"/>
              <a:t>How to reward the creation of datasets, methodologies and software products - typically under-rewarded in academia</a:t>
            </a:r>
          </a:p>
          <a:p>
            <a:pPr lvl="1"/>
            <a:r>
              <a:rPr lang="en-US" sz="2400" dirty="0" smtClean="0"/>
              <a:t>Need new avenues to “publish” and share such creations, and to include them in the portfolio of scholarly output to be evaluated for tenure</a:t>
            </a:r>
          </a:p>
          <a:p>
            <a:pPr lvl="1"/>
            <a:r>
              <a:rPr lang="en-US" sz="2400" dirty="0" smtClean="0"/>
              <a:t>How do we assess individual contributions within large collaborative publications?</a:t>
            </a:r>
          </a:p>
        </p:txBody>
      </p:sp>
    </p:spTree>
    <p:extLst>
      <p:ext uri="{BB962C8B-B14F-4D97-AF65-F5344CB8AC3E}">
        <p14:creationId xmlns:p14="http://schemas.microsoft.com/office/powerpoint/2010/main" val="2499187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importance of peers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r>
              <a:rPr lang="en-US" dirty="0" smtClean="0"/>
              <a:t>Almost every aspect of the tenure decision is decided by peers</a:t>
            </a:r>
          </a:p>
          <a:p>
            <a:pPr lvl="1"/>
            <a:r>
              <a:rPr lang="en-US" dirty="0" smtClean="0"/>
              <a:t>Journal submission referees</a:t>
            </a:r>
          </a:p>
          <a:p>
            <a:pPr lvl="1"/>
            <a:r>
              <a:rPr lang="en-US" dirty="0" smtClean="0"/>
              <a:t>Letters of reference</a:t>
            </a:r>
          </a:p>
          <a:p>
            <a:pPr lvl="1"/>
            <a:r>
              <a:rPr lang="en-US" dirty="0" smtClean="0"/>
              <a:t>Departmental colleague perceptions</a:t>
            </a:r>
          </a:p>
        </p:txBody>
      </p:sp>
    </p:spTree>
    <p:extLst>
      <p:ext uri="{BB962C8B-B14F-4D97-AF65-F5344CB8AC3E}">
        <p14:creationId xmlns:p14="http://schemas.microsoft.com/office/powerpoint/2010/main" val="1557878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Synthesis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Tenure decisions are reached based on a complex set of evaluations that includes publications, but also increasingly grant funding </a:t>
            </a:r>
          </a:p>
          <a:p>
            <a:r>
              <a:rPr lang="en-US" sz="2800" dirty="0" smtClean="0"/>
              <a:t>New challenges involve adapting to new technology (all-electronic publication, big data, tackling increasingly-complex and multi-faceted problems)   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18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SPARC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/>
          </a:bodyPr>
          <a:lstStyle/>
          <a:p>
            <a:r>
              <a:rPr lang="en-US" sz="2400" i="1" dirty="0" smtClean="0"/>
              <a:t>The Scholarly </a:t>
            </a:r>
            <a:r>
              <a:rPr lang="en-US" sz="2400" i="1" dirty="0"/>
              <a:t>Publishing and Academic Resources </a:t>
            </a:r>
            <a:r>
              <a:rPr lang="en-US" sz="2400" i="1" dirty="0" smtClean="0"/>
              <a:t>Coalition</a:t>
            </a:r>
            <a:r>
              <a:rPr lang="en-US" sz="2400" dirty="0" smtClean="0"/>
              <a:t> - an </a:t>
            </a:r>
            <a:r>
              <a:rPr lang="en-US" sz="2400" dirty="0"/>
              <a:t>international alliance of academic and research libraries working to correct imbalances in the scholarly publishing </a:t>
            </a:r>
            <a:r>
              <a:rPr lang="en-US" sz="2400" dirty="0" smtClean="0"/>
              <a:t>system</a:t>
            </a:r>
          </a:p>
          <a:p>
            <a:r>
              <a:rPr lang="en-US" sz="2400" dirty="0" smtClean="0"/>
              <a:t>FASTR Bill will allow free access to all federally-funded research</a:t>
            </a:r>
          </a:p>
          <a:p>
            <a:pPr lvl="1"/>
            <a:r>
              <a:rPr lang="en-US" sz="2000" dirty="0" smtClean="0"/>
              <a:t>Free online access to all publications from research supported by most federal agencies</a:t>
            </a:r>
          </a:p>
          <a:p>
            <a:pPr lvl="1"/>
            <a:r>
              <a:rPr lang="en-US" sz="2000" dirty="0" smtClean="0"/>
              <a:t>Journals will have 6 month embargo</a:t>
            </a:r>
          </a:p>
          <a:p>
            <a:pPr lvl="1"/>
            <a:r>
              <a:rPr lang="en-US" sz="2000" dirty="0" smtClean="0"/>
              <a:t>Journal-formatted versions do not need to be freely available</a:t>
            </a:r>
          </a:p>
          <a:p>
            <a:r>
              <a:rPr lang="en-US" sz="2400" dirty="0" smtClean="0"/>
              <a:t>More </a:t>
            </a:r>
            <a:r>
              <a:rPr lang="en-US" sz="2400" dirty="0"/>
              <a:t>than 60 </a:t>
            </a:r>
            <a:r>
              <a:rPr lang="en-US" sz="2400" dirty="0" smtClean="0"/>
              <a:t>provosts support the bill, including our own</a:t>
            </a:r>
            <a:endParaRPr lang="en-US" sz="2400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0076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10600" cy="10668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Brief </a:t>
            </a:r>
            <a:r>
              <a:rPr lang="en-US" sz="3600" b="1" dirty="0" smtClean="0"/>
              <a:t>history of </a:t>
            </a:r>
            <a:r>
              <a:rPr lang="en-US" sz="3600" b="1" dirty="0" smtClean="0"/>
              <a:t>science publishing and tenure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307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2800" b="1" dirty="0" smtClean="0"/>
              <a:t>1600s</a:t>
            </a:r>
          </a:p>
          <a:p>
            <a:pPr algn="ctr"/>
            <a:r>
              <a:rPr lang="en-US" sz="2400" dirty="0"/>
              <a:t>L</a:t>
            </a:r>
            <a:r>
              <a:rPr lang="en-US" sz="2400" dirty="0" smtClean="0"/>
              <a:t>etters between </a:t>
            </a:r>
            <a:r>
              <a:rPr lang="en-US" sz="2400" i="1" dirty="0" smtClean="0"/>
              <a:t>natural philosophers. </a:t>
            </a:r>
          </a:p>
          <a:p>
            <a:pPr algn="ctr"/>
            <a:r>
              <a:rPr lang="en-US" sz="2400" dirty="0" smtClean="0"/>
              <a:t>The “Invisible Colleges” (informal networks of proto-scientists with common interests)</a:t>
            </a:r>
          </a:p>
          <a:p>
            <a:pPr algn="ctr"/>
            <a:r>
              <a:rPr lang="en-US" sz="2400" dirty="0" smtClean="0"/>
              <a:t>Book publications</a:t>
            </a:r>
          </a:p>
          <a:p>
            <a:pPr marL="0" indent="0" algn="ctr">
              <a:buNone/>
            </a:pPr>
            <a:r>
              <a:rPr lang="en-US" sz="2800" b="1" dirty="0" smtClean="0"/>
              <a:t>1660-1670</a:t>
            </a:r>
          </a:p>
          <a:p>
            <a:pPr algn="ctr"/>
            <a:r>
              <a:rPr lang="en-US" sz="2400" dirty="0" smtClean="0"/>
              <a:t>First scholarly societies (Royal Society, French Academy of Sciences)</a:t>
            </a:r>
          </a:p>
          <a:p>
            <a:pPr algn="ctr"/>
            <a:r>
              <a:rPr lang="en-US" sz="2400" dirty="0" smtClean="0"/>
              <a:t>Philosophical Transactions of the Royal Society (1665</a:t>
            </a:r>
            <a:r>
              <a:rPr lang="en-US" sz="2400" dirty="0" smtClean="0"/>
              <a:t>)</a:t>
            </a:r>
          </a:p>
          <a:p>
            <a:pPr marL="0" indent="0" algn="ctr">
              <a:buNone/>
            </a:pPr>
            <a:r>
              <a:rPr lang="en-US" sz="2800" b="1" dirty="0" smtClean="0"/>
              <a:t>1901-1915</a:t>
            </a:r>
          </a:p>
          <a:p>
            <a:pPr marL="0" indent="0" algn="ctr">
              <a:buNone/>
            </a:pPr>
            <a:r>
              <a:rPr lang="en-US" sz="2400" dirty="0" smtClean="0"/>
              <a:t>Harvard, Columbia and Chicago make it clear that donors can no longer dictate faculty decisions</a:t>
            </a:r>
          </a:p>
          <a:p>
            <a:pPr marL="0" indent="0" algn="ctr">
              <a:buNone/>
            </a:pPr>
            <a:r>
              <a:rPr lang="en-US" sz="2400" dirty="0" smtClean="0"/>
              <a:t>AAUP initial declaration of principles of academic freedom and tenure</a:t>
            </a:r>
          </a:p>
          <a:p>
            <a:pPr algn="ctr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2407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77"/>
            <a:ext cx="8229600" cy="1143000"/>
          </a:xfrm>
        </p:spPr>
        <p:txBody>
          <a:bodyPr/>
          <a:lstStyle/>
          <a:p>
            <a:r>
              <a:rPr lang="en-US" b="1" dirty="0" smtClean="0"/>
              <a:t>Academic freedom and tenure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Autofit/>
          </a:bodyPr>
          <a:lstStyle/>
          <a:p>
            <a:r>
              <a:rPr lang="en-US" sz="2400" b="1" dirty="0"/>
              <a:t>Academic </a:t>
            </a:r>
            <a:r>
              <a:rPr lang="en-US" sz="2400" b="1" dirty="0" smtClean="0"/>
              <a:t>freedom: “</a:t>
            </a:r>
            <a:r>
              <a:rPr lang="en-US" sz="2400" i="1" dirty="0"/>
              <a:t>T</a:t>
            </a:r>
            <a:r>
              <a:rPr lang="en-US" sz="2400" i="1" dirty="0" smtClean="0"/>
              <a:t>eachers </a:t>
            </a:r>
            <a:r>
              <a:rPr lang="en-US" sz="2400" i="1" dirty="0"/>
              <a:t>are entitled to full freedom in research and in the publication of the results</a:t>
            </a:r>
            <a:r>
              <a:rPr lang="en-US" sz="2400" dirty="0"/>
              <a:t>” </a:t>
            </a:r>
            <a:r>
              <a:rPr lang="en-US" sz="2400" dirty="0" smtClean="0"/>
              <a:t>It is the indispensable</a:t>
            </a:r>
            <a:r>
              <a:rPr lang="en-US" sz="2400" dirty="0"/>
              <a:t> quality of institutions of higher education. As the AAUP's core policy statement argues, "</a:t>
            </a:r>
            <a:r>
              <a:rPr lang="en-US" sz="2400" i="1" dirty="0"/>
              <a:t>institutions of higher education are conducted for the </a:t>
            </a:r>
            <a:r>
              <a:rPr lang="en-US" sz="2400" b="1" i="1" dirty="0"/>
              <a:t>common good</a:t>
            </a:r>
            <a:r>
              <a:rPr lang="en-US" sz="2400" i="1" dirty="0"/>
              <a:t> and not to further the interest of either the individual teacher or the institution as a whole. The common good depends upon the free search for truth and its free </a:t>
            </a:r>
            <a:r>
              <a:rPr lang="en-US" sz="2400" i="1" dirty="0" smtClean="0"/>
              <a:t>exposition</a:t>
            </a:r>
            <a:r>
              <a:rPr lang="en-US" sz="2400" dirty="0" smtClean="0"/>
              <a:t>"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1800" dirty="0" smtClean="0"/>
              <a:t>[from 1940 AAUP</a:t>
            </a:r>
            <a:r>
              <a:rPr lang="en-US" sz="1800" dirty="0"/>
              <a:t> </a:t>
            </a:r>
            <a:r>
              <a:rPr lang="en-US" sz="1800" i="1" dirty="0"/>
              <a:t>Statement of Principles on Academic Freedom and </a:t>
            </a:r>
            <a:r>
              <a:rPr lang="en-US" sz="1800" i="1" dirty="0" smtClean="0"/>
              <a:t>Tenure</a:t>
            </a:r>
            <a:r>
              <a:rPr lang="en-US" sz="1800" dirty="0" smtClean="0"/>
              <a:t>]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2400" b="1" dirty="0" smtClean="0"/>
              <a:t>Tenure</a:t>
            </a:r>
            <a:r>
              <a:rPr lang="en-US" sz="2400" dirty="0" smtClean="0"/>
              <a:t> </a:t>
            </a:r>
            <a:r>
              <a:rPr lang="en-US" sz="2400" dirty="0"/>
              <a:t>is the right of a faculty member to hold his or her </a:t>
            </a:r>
            <a:r>
              <a:rPr lang="en-US" sz="2400" dirty="0" smtClean="0"/>
              <a:t>position, </a:t>
            </a:r>
            <a:r>
              <a:rPr lang="en-US" sz="2400" dirty="0"/>
              <a:t>and not to suffer loss of such position, or discriminatory reduction of salary, except for the reasons and in the manner provided in the </a:t>
            </a:r>
            <a:r>
              <a:rPr lang="en-US" sz="2400" i="1" dirty="0"/>
              <a:t>Faculty Code.</a:t>
            </a:r>
            <a:endParaRPr lang="en-US" sz="2400" dirty="0"/>
          </a:p>
          <a:p>
            <a:pPr marL="914400" lvl="2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		</a:t>
            </a:r>
            <a:r>
              <a:rPr lang="en-US" sz="1600" dirty="0" smtClean="0"/>
              <a:t>[</a:t>
            </a:r>
            <a:r>
              <a:rPr lang="en-US" sz="1600" dirty="0" smtClean="0"/>
              <a:t>from the UW Faculty Code, 25-31]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1709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45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The declining fraction of tenured positions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19800"/>
            <a:ext cx="8918616" cy="762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800" dirty="0" smtClean="0"/>
              <a:t>Core faculty demographics at the University of Washington. Source: UW Office of Planning and Budgeting, available at </a:t>
            </a:r>
            <a:r>
              <a:rPr lang="en-US" sz="1800" dirty="0" smtClean="0">
                <a:hlinkClick r:id="rId2"/>
              </a:rPr>
              <a:t>www.washington.edu/faculty/facsen/issues/fac_dems_senate.pdf</a:t>
            </a:r>
            <a:r>
              <a:rPr lang="en-US" sz="1800" dirty="0" smtClean="0"/>
              <a:t> </a:t>
            </a:r>
            <a:endParaRPr lang="en-US" sz="1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26"/>
          <a:stretch/>
        </p:blipFill>
        <p:spPr bwMode="auto">
          <a:xfrm>
            <a:off x="762000" y="1066800"/>
            <a:ext cx="7495203" cy="3526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584" y="4632249"/>
            <a:ext cx="8537616" cy="1311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142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Requirements for tenure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Autofit/>
          </a:bodyPr>
          <a:lstStyle/>
          <a:p>
            <a:r>
              <a:rPr lang="en-US" sz="2400" dirty="0" smtClean="0"/>
              <a:t>Tenure </a:t>
            </a:r>
            <a:r>
              <a:rPr lang="en-US" sz="2400" dirty="0"/>
              <a:t>should be granted to faculty members of such scholarly and professional character and qualifications that the </a:t>
            </a:r>
            <a:r>
              <a:rPr lang="en-US" sz="2400" dirty="0" smtClean="0"/>
              <a:t>University….can </a:t>
            </a:r>
            <a:r>
              <a:rPr lang="en-US" sz="2400" dirty="0"/>
              <a:t>justifiably undertake to employ them for the rest of their academic careers. Such a policy requires that the granting of tenure be considered carefully. It should be a specific act, even more significant than promotion in academic rank, which is exercised </a:t>
            </a:r>
            <a:r>
              <a:rPr lang="en-US" sz="2400" b="1" dirty="0">
                <a:solidFill>
                  <a:srgbClr val="C00000"/>
                </a:solidFill>
              </a:rPr>
              <a:t>only after careful consideration of the candidate's scholarly and professional character and qualifications</a:t>
            </a:r>
            <a:r>
              <a:rPr lang="en-US" sz="2400" dirty="0" smtClean="0"/>
              <a:t>. </a:t>
            </a:r>
          </a:p>
          <a:p>
            <a:pPr marL="914400" lvl="2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		[from the UW Faculty Code, 25-41A]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1458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Scholarly and professional character and qualifications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5105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Faculty codes tend to be quite vague about what the specific requirements are for tenure</a:t>
            </a:r>
            <a:endParaRPr lang="en-US" sz="2800" dirty="0"/>
          </a:p>
          <a:p>
            <a:pPr lvl="1"/>
            <a:r>
              <a:rPr lang="en-US" sz="2400" dirty="0" smtClean="0"/>
              <a:t>Acknowledges that there exists a large diversity in what constitutes scholarly work across disciplines</a:t>
            </a:r>
          </a:p>
          <a:p>
            <a:pPr lvl="1"/>
            <a:r>
              <a:rPr lang="en-US" sz="2400" dirty="0" smtClean="0"/>
              <a:t>Acknowledges that tenure decisions are essentially (although not formally) made at the department level</a:t>
            </a:r>
          </a:p>
          <a:p>
            <a:r>
              <a:rPr lang="en-US" sz="2800" dirty="0" smtClean="0"/>
              <a:t>In science, the journal publication is the </a:t>
            </a:r>
            <a:r>
              <a:rPr lang="en-US" sz="2800" i="1" dirty="0" smtClean="0"/>
              <a:t>primary</a:t>
            </a:r>
            <a:r>
              <a:rPr lang="en-US" sz="2800" dirty="0" smtClean="0"/>
              <a:t> means for assessment of scholarly output at research-intensive universities</a:t>
            </a:r>
          </a:p>
          <a:p>
            <a:r>
              <a:rPr lang="en-US" sz="2800" dirty="0" smtClean="0"/>
              <a:t>In other fields the scholarly book, book reviews, and other output can also be important</a:t>
            </a:r>
          </a:p>
        </p:txBody>
      </p:sp>
    </p:spTree>
    <p:extLst>
      <p:ext uri="{BB962C8B-B14F-4D97-AF65-F5344CB8AC3E}">
        <p14:creationId xmlns:p14="http://schemas.microsoft.com/office/powerpoint/2010/main" val="123513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106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Scholarly and professional character and qualifications – beyond publications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480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Increasingly demonstrable grant funding is becoming important in tenure assessments</a:t>
            </a:r>
          </a:p>
          <a:p>
            <a:pPr lvl="1"/>
            <a:r>
              <a:rPr lang="en-US" sz="2400" dirty="0" smtClean="0"/>
              <a:t>Publications important for obtaining grant funding in today’s more risk-averse funding climate</a:t>
            </a:r>
          </a:p>
          <a:p>
            <a:r>
              <a:rPr lang="en-US" sz="2800" dirty="0" smtClean="0"/>
              <a:t>Letters of reference solicited by the department are critical</a:t>
            </a:r>
          </a:p>
          <a:p>
            <a:pPr lvl="1"/>
            <a:r>
              <a:rPr lang="en-US" sz="2400" dirty="0" smtClean="0"/>
              <a:t>Junior faculty need visibility in their disciplinary community for senior faculty to be able to write strong letters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07904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All journal publications are not equal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4864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Within a </a:t>
            </a:r>
            <a:r>
              <a:rPr lang="en-US" sz="2400" i="1" dirty="0" smtClean="0"/>
              <a:t>given</a:t>
            </a:r>
            <a:r>
              <a:rPr lang="en-US" sz="2400" dirty="0" smtClean="0"/>
              <a:t> discipline, there are generally journals that are given high status and some that are deemed less worthy</a:t>
            </a:r>
          </a:p>
          <a:p>
            <a:r>
              <a:rPr lang="en-US" sz="2400" dirty="0" smtClean="0"/>
              <a:t>Objective metrics (impact factors etc.) are not </a:t>
            </a:r>
            <a:r>
              <a:rPr lang="en-US" sz="2400" i="1" dirty="0" smtClean="0"/>
              <a:t>necessarily</a:t>
            </a:r>
            <a:r>
              <a:rPr lang="en-US" sz="2400" dirty="0" smtClean="0"/>
              <a:t> indicative of high status, although there is certainly correlation</a:t>
            </a:r>
          </a:p>
          <a:p>
            <a:r>
              <a:rPr lang="en-US" sz="2400" dirty="0" smtClean="0"/>
              <a:t>However, there is also interesting variation from department to department </a:t>
            </a:r>
            <a:r>
              <a:rPr lang="en-US" sz="2400" i="1" dirty="0" smtClean="0"/>
              <a:t>within</a:t>
            </a:r>
            <a:r>
              <a:rPr lang="en-US" sz="2400" dirty="0" smtClean="0"/>
              <a:t> a discipline</a:t>
            </a:r>
          </a:p>
          <a:p>
            <a:pPr lvl="1"/>
            <a:r>
              <a:rPr lang="en-US" sz="2000" dirty="0"/>
              <a:t>In my own department (Atmospheric Sciences), substantial papers in the </a:t>
            </a:r>
            <a:r>
              <a:rPr lang="en-US" sz="2000" i="1" dirty="0"/>
              <a:t>Journal of Climate</a:t>
            </a:r>
            <a:r>
              <a:rPr lang="en-US" sz="2000" dirty="0"/>
              <a:t> (impact factor 4.3) are often seen as more meritorious than short papers in </a:t>
            </a:r>
            <a:r>
              <a:rPr lang="en-US" sz="2000" i="1" dirty="0"/>
              <a:t>Science</a:t>
            </a:r>
            <a:r>
              <a:rPr lang="en-US" sz="2000" dirty="0"/>
              <a:t> or </a:t>
            </a:r>
            <a:r>
              <a:rPr lang="en-US" sz="2000" i="1" dirty="0"/>
              <a:t>Nature</a:t>
            </a:r>
            <a:r>
              <a:rPr lang="en-US" sz="2000" dirty="0"/>
              <a:t> (both IF around 30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Other departments rank papers in </a:t>
            </a:r>
            <a:r>
              <a:rPr lang="en-US" sz="2000" i="1" dirty="0" smtClean="0"/>
              <a:t>Science</a:t>
            </a:r>
            <a:r>
              <a:rPr lang="en-US" sz="2000" dirty="0" smtClean="0"/>
              <a:t> and </a:t>
            </a:r>
            <a:r>
              <a:rPr lang="en-US" sz="2000" i="1" dirty="0" smtClean="0"/>
              <a:t>Nature</a:t>
            </a:r>
            <a:r>
              <a:rPr lang="en-US" sz="2000" dirty="0" smtClean="0"/>
              <a:t> more highly</a:t>
            </a:r>
          </a:p>
          <a:p>
            <a:r>
              <a:rPr lang="en-US" sz="2400" dirty="0" smtClean="0"/>
              <a:t>With the rise of the rates of publication, tenure-track faculty view time to publication as increasingly important</a:t>
            </a:r>
          </a:p>
          <a:p>
            <a:pPr lvl="1"/>
            <a:r>
              <a:rPr lang="en-US" sz="2000" dirty="0" smtClean="0"/>
              <a:t>Journals cheat the statistics (e.g. rejecting papers so that published time from submission to publication are shorter)</a:t>
            </a:r>
          </a:p>
          <a:p>
            <a:pPr lvl="1"/>
            <a:r>
              <a:rPr lang="en-US" sz="2000" dirty="0" smtClean="0"/>
              <a:t>Many journals have dramatically cut times to publication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44186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All journal publications are not equal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486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Proliferation of new journals has not had a large impact on tenure at most research-intensive universities in the US</a:t>
            </a:r>
          </a:p>
          <a:p>
            <a:pPr lvl="1"/>
            <a:r>
              <a:rPr lang="en-US" sz="2000" dirty="0" smtClean="0"/>
              <a:t>Those in the field know quality when they see it</a:t>
            </a:r>
          </a:p>
          <a:p>
            <a:r>
              <a:rPr lang="en-US" sz="2400" dirty="0" smtClean="0"/>
              <a:t>However, there have been </a:t>
            </a:r>
            <a:r>
              <a:rPr lang="en-US" sz="2400" dirty="0" err="1" smtClean="0"/>
              <a:t>gamechangers</a:t>
            </a:r>
            <a:endParaRPr lang="en-US" sz="2400" dirty="0"/>
          </a:p>
          <a:p>
            <a:pPr lvl="1"/>
            <a:r>
              <a:rPr lang="en-US" sz="2000" dirty="0" smtClean="0"/>
              <a:t>All-electronic journals backed by a scientific society (e.g. European Geophysical Union) have risen to become some of the most popular</a:t>
            </a:r>
          </a:p>
          <a:p>
            <a:pPr lvl="1"/>
            <a:r>
              <a:rPr lang="en-US" sz="2000" dirty="0" smtClean="0"/>
              <a:t>Initially, many were skeptical about reviewing standards, but acceptance can quickly be reached once publications by well-respected authors begin to appear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5519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3631</TotalTime>
  <Words>833</Words>
  <Application>Microsoft Office PowerPoint</Application>
  <PresentationFormat>On-screen Show (4:3)</PresentationFormat>
  <Paragraphs>72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How does publishing affect tenure? How is this relationship changing?</vt:lpstr>
      <vt:lpstr>Brief history of science publishing and tenure</vt:lpstr>
      <vt:lpstr>Academic freedom and tenure</vt:lpstr>
      <vt:lpstr>The declining fraction of tenured positions</vt:lpstr>
      <vt:lpstr>Requirements for tenure</vt:lpstr>
      <vt:lpstr>Scholarly and professional character and qualifications </vt:lpstr>
      <vt:lpstr>Scholarly and professional character and qualifications – beyond publications</vt:lpstr>
      <vt:lpstr>All journal publications are not equal</vt:lpstr>
      <vt:lpstr>All journal publications are not equal</vt:lpstr>
      <vt:lpstr>New challenges</vt:lpstr>
      <vt:lpstr>The importance of peers</vt:lpstr>
      <vt:lpstr>Synthesis</vt:lpstr>
      <vt:lpstr>SPARC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does publishing affect tenure? How is this relationship changing?</dc:title>
  <dc:creator>Robert Wood</dc:creator>
  <cp:lastModifiedBy> Robert Wood</cp:lastModifiedBy>
  <cp:revision>24</cp:revision>
  <dcterms:created xsi:type="dcterms:W3CDTF">2013-11-12T16:47:01Z</dcterms:created>
  <dcterms:modified xsi:type="dcterms:W3CDTF">2013-11-15T20:35:22Z</dcterms:modified>
</cp:coreProperties>
</file>